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ppt" ContentType="application/vnd.ms-powerpoi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4" r:id="rId1"/>
  </p:sldMasterIdLst>
  <p:notesMasterIdLst>
    <p:notesMasterId r:id="rId22"/>
  </p:notesMasterIdLst>
  <p:handoutMasterIdLst>
    <p:handoutMasterId r:id="rId23"/>
  </p:handoutMasterIdLst>
  <p:sldIdLst>
    <p:sldId id="335" r:id="rId2"/>
    <p:sldId id="257" r:id="rId3"/>
    <p:sldId id="344" r:id="rId4"/>
    <p:sldId id="340" r:id="rId5"/>
    <p:sldId id="341" r:id="rId6"/>
    <p:sldId id="304" r:id="rId7"/>
    <p:sldId id="345" r:id="rId8"/>
    <p:sldId id="301" r:id="rId9"/>
    <p:sldId id="351" r:id="rId10"/>
    <p:sldId id="352" r:id="rId11"/>
    <p:sldId id="356" r:id="rId12"/>
    <p:sldId id="358" r:id="rId13"/>
    <p:sldId id="359" r:id="rId14"/>
    <p:sldId id="360" r:id="rId15"/>
    <p:sldId id="355" r:id="rId16"/>
    <p:sldId id="357" r:id="rId17"/>
    <p:sldId id="332" r:id="rId18"/>
    <p:sldId id="338" r:id="rId19"/>
    <p:sldId id="342" r:id="rId20"/>
    <p:sldId id="275" r:id="rId21"/>
  </p:sldIdLst>
  <p:sldSz cx="9144000" cy="6858000" type="screen4x3"/>
  <p:notesSz cx="6797675" cy="9872663"/>
  <p:defaultTextStyle>
    <a:defPPr>
      <a:defRPr lang="en-US"/>
    </a:defPPr>
    <a:lvl1pPr algn="l" rtl="0" eaLnBrk="0" fontAlgn="base" hangingPunct="0">
      <a:spcBef>
        <a:spcPct val="50000"/>
      </a:spcBef>
      <a:spcAft>
        <a:spcPct val="0"/>
      </a:spcAft>
      <a:buClr>
        <a:schemeClr val="accent1"/>
      </a:buClr>
      <a:buFont typeface="Times New Roman" pitchFamily="18" charset="0"/>
      <a:defRPr kern="1200">
        <a:solidFill>
          <a:schemeClr val="tx1"/>
        </a:solidFill>
        <a:latin typeface="Times New Roman" pitchFamily="18" charset="0"/>
        <a:ea typeface="+mn-ea"/>
        <a:cs typeface="+mn-cs"/>
      </a:defRPr>
    </a:lvl1pPr>
    <a:lvl2pPr marL="457200" algn="l" rtl="0" eaLnBrk="0" fontAlgn="base" hangingPunct="0">
      <a:spcBef>
        <a:spcPct val="50000"/>
      </a:spcBef>
      <a:spcAft>
        <a:spcPct val="0"/>
      </a:spcAft>
      <a:buClr>
        <a:schemeClr val="accent1"/>
      </a:buClr>
      <a:buFont typeface="Times New Roman" pitchFamily="18" charset="0"/>
      <a:defRPr kern="1200">
        <a:solidFill>
          <a:schemeClr val="tx1"/>
        </a:solidFill>
        <a:latin typeface="Times New Roman" pitchFamily="18" charset="0"/>
        <a:ea typeface="+mn-ea"/>
        <a:cs typeface="+mn-cs"/>
      </a:defRPr>
    </a:lvl2pPr>
    <a:lvl3pPr marL="914400" algn="l" rtl="0" eaLnBrk="0" fontAlgn="base" hangingPunct="0">
      <a:spcBef>
        <a:spcPct val="50000"/>
      </a:spcBef>
      <a:spcAft>
        <a:spcPct val="0"/>
      </a:spcAft>
      <a:buClr>
        <a:schemeClr val="accent1"/>
      </a:buClr>
      <a:buFont typeface="Times New Roman" pitchFamily="18" charset="0"/>
      <a:defRPr kern="1200">
        <a:solidFill>
          <a:schemeClr val="tx1"/>
        </a:solidFill>
        <a:latin typeface="Times New Roman" pitchFamily="18" charset="0"/>
        <a:ea typeface="+mn-ea"/>
        <a:cs typeface="+mn-cs"/>
      </a:defRPr>
    </a:lvl3pPr>
    <a:lvl4pPr marL="1371600" algn="l" rtl="0" eaLnBrk="0" fontAlgn="base" hangingPunct="0">
      <a:spcBef>
        <a:spcPct val="50000"/>
      </a:spcBef>
      <a:spcAft>
        <a:spcPct val="0"/>
      </a:spcAft>
      <a:buClr>
        <a:schemeClr val="accent1"/>
      </a:buClr>
      <a:buFont typeface="Times New Roman" pitchFamily="18" charset="0"/>
      <a:defRPr kern="1200">
        <a:solidFill>
          <a:schemeClr val="tx1"/>
        </a:solidFill>
        <a:latin typeface="Times New Roman" pitchFamily="18" charset="0"/>
        <a:ea typeface="+mn-ea"/>
        <a:cs typeface="+mn-cs"/>
      </a:defRPr>
    </a:lvl4pPr>
    <a:lvl5pPr marL="1828800" algn="l" rtl="0" eaLnBrk="0" fontAlgn="base" hangingPunct="0">
      <a:spcBef>
        <a:spcPct val="50000"/>
      </a:spcBef>
      <a:spcAft>
        <a:spcPct val="0"/>
      </a:spcAft>
      <a:buClr>
        <a:schemeClr val="accent1"/>
      </a:buClr>
      <a:buFont typeface="Times New Roman" pitchFamily="18" charset="0"/>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13185" initials="" lastIdx="3" clrIdx="0"/>
  <p:cmAuthor id="1" name="xi06885" initials="xi06885"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E46"/>
    <a:srgbClr val="E23E21"/>
    <a:srgbClr val="2E77A1"/>
    <a:srgbClr val="B6E2F6"/>
    <a:srgbClr val="4E97BE"/>
    <a:srgbClr val="0A3D5A"/>
    <a:srgbClr val="0D5379"/>
    <a:srgbClr val="B11A3B"/>
    <a:srgbClr val="63A436"/>
    <a:srgbClr val="77C3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505" autoAdjust="0"/>
    <p:restoredTop sz="99880" autoAdjust="0"/>
  </p:normalViewPr>
  <p:slideViewPr>
    <p:cSldViewPr showGuides="1">
      <p:cViewPr varScale="1">
        <p:scale>
          <a:sx n="128" d="100"/>
          <a:sy n="128" d="100"/>
        </p:scale>
        <p:origin x="-90" y="-120"/>
      </p:cViewPr>
      <p:guideLst>
        <p:guide orient="horz" pos="996"/>
        <p:guide pos="205"/>
      </p:guideLst>
    </p:cSldViewPr>
  </p:slideViewPr>
  <p:notesTextViewPr>
    <p:cViewPr>
      <p:scale>
        <a:sx n="1" d="1"/>
        <a:sy n="1" d="1"/>
      </p:scale>
      <p:origin x="0" y="0"/>
    </p:cViewPr>
  </p:notesTextViewPr>
  <p:sorterViewPr>
    <p:cViewPr>
      <p:scale>
        <a:sx n="200" d="100"/>
        <a:sy n="200" d="100"/>
      </p:scale>
      <p:origin x="0" y="0"/>
    </p:cViewPr>
  </p:sorterViewPr>
  <p:notesViewPr>
    <p:cSldViewPr showGuides="1">
      <p:cViewPr varScale="1">
        <p:scale>
          <a:sx n="92" d="100"/>
          <a:sy n="92" d="100"/>
        </p:scale>
        <p:origin x="-2754" y="-102"/>
      </p:cViewPr>
      <p:guideLst>
        <p:guide orient="horz" pos="3109"/>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7" y="6"/>
            <a:ext cx="2945862" cy="49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7" tIns="45843" rIns="91687" bIns="45843" numCol="1" anchor="t" anchorCtr="0" compatLnSpc="1">
            <a:prstTxWarp prst="textNoShape">
              <a:avLst/>
            </a:prstTxWarp>
          </a:bodyPr>
          <a:lstStyle>
            <a:lvl1pPr defTabSz="917277">
              <a:spcBef>
                <a:spcPct val="0"/>
              </a:spcBef>
              <a:buClrTx/>
              <a:buFontTx/>
              <a:buNone/>
              <a:defRPr sz="1200">
                <a:latin typeface="Times" pitchFamily="18" charset="0"/>
              </a:defRPr>
            </a:lvl1pPr>
          </a:lstStyle>
          <a:p>
            <a:endParaRPr lang="de-DE" altLang="de-DE" dirty="0"/>
          </a:p>
        </p:txBody>
      </p:sp>
      <p:sp>
        <p:nvSpPr>
          <p:cNvPr id="6147" name="Rectangle 3"/>
          <p:cNvSpPr>
            <a:spLocks noGrp="1" noChangeArrowheads="1"/>
          </p:cNvSpPr>
          <p:nvPr>
            <p:ph type="dt" sz="quarter" idx="1"/>
          </p:nvPr>
        </p:nvSpPr>
        <p:spPr bwMode="auto">
          <a:xfrm>
            <a:off x="3851818" y="6"/>
            <a:ext cx="2945862" cy="49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7" tIns="45843" rIns="91687" bIns="45843" numCol="1" anchor="t" anchorCtr="0" compatLnSpc="1">
            <a:prstTxWarp prst="textNoShape">
              <a:avLst/>
            </a:prstTxWarp>
          </a:bodyPr>
          <a:lstStyle>
            <a:lvl1pPr algn="r" defTabSz="917277">
              <a:spcBef>
                <a:spcPct val="0"/>
              </a:spcBef>
              <a:buClrTx/>
              <a:buFontTx/>
              <a:buNone/>
              <a:defRPr sz="1200">
                <a:latin typeface="Times" pitchFamily="18" charset="0"/>
              </a:defRPr>
            </a:lvl1pPr>
          </a:lstStyle>
          <a:p>
            <a:endParaRPr lang="de-DE" altLang="de-DE" dirty="0"/>
          </a:p>
        </p:txBody>
      </p:sp>
      <p:sp>
        <p:nvSpPr>
          <p:cNvPr id="6148" name="Rectangle 4"/>
          <p:cNvSpPr>
            <a:spLocks noGrp="1" noChangeArrowheads="1"/>
          </p:cNvSpPr>
          <p:nvPr>
            <p:ph type="ftr" sz="quarter" idx="2"/>
          </p:nvPr>
        </p:nvSpPr>
        <p:spPr bwMode="auto">
          <a:xfrm>
            <a:off x="7" y="9379567"/>
            <a:ext cx="2945862" cy="49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7" tIns="45843" rIns="91687" bIns="45843" numCol="1" anchor="b" anchorCtr="0" compatLnSpc="1">
            <a:prstTxWarp prst="textNoShape">
              <a:avLst/>
            </a:prstTxWarp>
          </a:bodyPr>
          <a:lstStyle>
            <a:lvl1pPr defTabSz="917277">
              <a:spcBef>
                <a:spcPct val="0"/>
              </a:spcBef>
              <a:buClrTx/>
              <a:buFontTx/>
              <a:buNone/>
              <a:defRPr sz="1200">
                <a:latin typeface="Times" pitchFamily="18" charset="0"/>
              </a:defRPr>
            </a:lvl1pPr>
          </a:lstStyle>
          <a:p>
            <a:endParaRPr lang="de-DE" altLang="de-DE" dirty="0"/>
          </a:p>
        </p:txBody>
      </p:sp>
      <p:sp>
        <p:nvSpPr>
          <p:cNvPr id="6149" name="Rectangle 5"/>
          <p:cNvSpPr>
            <a:spLocks noGrp="1" noChangeArrowheads="1"/>
          </p:cNvSpPr>
          <p:nvPr>
            <p:ph type="sldNum" sz="quarter" idx="3"/>
          </p:nvPr>
        </p:nvSpPr>
        <p:spPr bwMode="auto">
          <a:xfrm>
            <a:off x="3851818" y="9379567"/>
            <a:ext cx="2945862" cy="49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7" tIns="45843" rIns="91687" bIns="45843" numCol="1" anchor="b" anchorCtr="0" compatLnSpc="1">
            <a:prstTxWarp prst="textNoShape">
              <a:avLst/>
            </a:prstTxWarp>
          </a:bodyPr>
          <a:lstStyle>
            <a:lvl1pPr algn="r" defTabSz="917277">
              <a:spcBef>
                <a:spcPct val="0"/>
              </a:spcBef>
              <a:buClrTx/>
              <a:buFontTx/>
              <a:buNone/>
              <a:defRPr sz="1200">
                <a:latin typeface="Times" pitchFamily="18" charset="0"/>
              </a:defRPr>
            </a:lvl1pPr>
          </a:lstStyle>
          <a:p>
            <a:fld id="{92E5175D-EFE5-4A90-8389-3C57FE63FD9E}" type="slidenum">
              <a:rPr lang="de-DE" altLang="de-DE"/>
              <a:pPr/>
              <a:t>‹Nr.›</a:t>
            </a:fld>
            <a:endParaRPr lang="de-DE" altLang="de-DE" dirty="0"/>
          </a:p>
        </p:txBody>
      </p:sp>
    </p:spTree>
    <p:extLst>
      <p:ext uri="{BB962C8B-B14F-4D97-AF65-F5344CB8AC3E}">
        <p14:creationId xmlns:p14="http://schemas.microsoft.com/office/powerpoint/2010/main" val="3263348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7" y="6"/>
            <a:ext cx="2945862" cy="49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7" tIns="45843" rIns="91687" bIns="45843" numCol="1" anchor="t" anchorCtr="0" compatLnSpc="1">
            <a:prstTxWarp prst="textNoShape">
              <a:avLst/>
            </a:prstTxWarp>
          </a:bodyPr>
          <a:lstStyle>
            <a:lvl1pPr defTabSz="917277">
              <a:spcBef>
                <a:spcPct val="0"/>
              </a:spcBef>
              <a:buClrTx/>
              <a:buFontTx/>
              <a:buNone/>
              <a:defRPr sz="1200">
                <a:latin typeface="Times" pitchFamily="18" charset="0"/>
              </a:defRPr>
            </a:lvl1pPr>
          </a:lstStyle>
          <a:p>
            <a:endParaRPr lang="de-DE" altLang="de-DE" dirty="0"/>
          </a:p>
        </p:txBody>
      </p:sp>
      <p:sp>
        <p:nvSpPr>
          <p:cNvPr id="8195" name="Rectangle 3"/>
          <p:cNvSpPr>
            <a:spLocks noGrp="1" noChangeArrowheads="1"/>
          </p:cNvSpPr>
          <p:nvPr>
            <p:ph type="dt" idx="1"/>
          </p:nvPr>
        </p:nvSpPr>
        <p:spPr bwMode="auto">
          <a:xfrm>
            <a:off x="3851818" y="6"/>
            <a:ext cx="2945862" cy="49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7" tIns="45843" rIns="91687" bIns="45843" numCol="1" anchor="t" anchorCtr="0" compatLnSpc="1">
            <a:prstTxWarp prst="textNoShape">
              <a:avLst/>
            </a:prstTxWarp>
          </a:bodyPr>
          <a:lstStyle>
            <a:lvl1pPr algn="r" defTabSz="917277">
              <a:spcBef>
                <a:spcPct val="0"/>
              </a:spcBef>
              <a:buClrTx/>
              <a:buFontTx/>
              <a:buNone/>
              <a:defRPr sz="1200">
                <a:latin typeface="Times" pitchFamily="18" charset="0"/>
              </a:defRPr>
            </a:lvl1pPr>
          </a:lstStyle>
          <a:p>
            <a:endParaRPr lang="de-DE" altLang="de-DE" dirty="0"/>
          </a:p>
        </p:txBody>
      </p:sp>
      <p:sp>
        <p:nvSpPr>
          <p:cNvPr id="8196" name="Rectangle 4"/>
          <p:cNvSpPr>
            <a:spLocks noGrp="1" noRot="1" noChangeAspect="1" noChangeArrowheads="1" noTextEdit="1"/>
          </p:cNvSpPr>
          <p:nvPr>
            <p:ph type="sldImg" idx="2"/>
          </p:nvPr>
        </p:nvSpPr>
        <p:spPr bwMode="auto">
          <a:xfrm>
            <a:off x="931863" y="739775"/>
            <a:ext cx="4937125"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04432" y="4689019"/>
            <a:ext cx="5060254" cy="444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7" tIns="45843" rIns="91687" bIns="45843" numCol="1" anchor="t" anchorCtr="0" compatLnSpc="1">
            <a:prstTxWarp prst="textNoShape">
              <a:avLst/>
            </a:prstTxWarp>
          </a:bodyPr>
          <a:lstStyle/>
          <a:p>
            <a:pPr lvl="0"/>
            <a:r>
              <a:rPr lang="de-DE" altLang="de-DE" smtClean="0"/>
              <a:t>Klicken Sie, um die Textformatierung des Masters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8198" name="Rectangle 6"/>
          <p:cNvSpPr>
            <a:spLocks noGrp="1" noChangeArrowheads="1"/>
          </p:cNvSpPr>
          <p:nvPr>
            <p:ph type="ftr" sz="quarter" idx="4"/>
          </p:nvPr>
        </p:nvSpPr>
        <p:spPr bwMode="auto">
          <a:xfrm>
            <a:off x="7" y="9379567"/>
            <a:ext cx="2945862" cy="49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7" tIns="45843" rIns="91687" bIns="45843" numCol="1" anchor="b" anchorCtr="0" compatLnSpc="1">
            <a:prstTxWarp prst="textNoShape">
              <a:avLst/>
            </a:prstTxWarp>
          </a:bodyPr>
          <a:lstStyle>
            <a:lvl1pPr defTabSz="917277">
              <a:spcBef>
                <a:spcPct val="0"/>
              </a:spcBef>
              <a:buClrTx/>
              <a:buFontTx/>
              <a:buNone/>
              <a:defRPr sz="1200">
                <a:latin typeface="Times" pitchFamily="18" charset="0"/>
              </a:defRPr>
            </a:lvl1pPr>
          </a:lstStyle>
          <a:p>
            <a:endParaRPr lang="de-DE" altLang="de-DE" dirty="0"/>
          </a:p>
        </p:txBody>
      </p:sp>
      <p:sp>
        <p:nvSpPr>
          <p:cNvPr id="8199" name="Rectangle 7"/>
          <p:cNvSpPr>
            <a:spLocks noGrp="1" noChangeArrowheads="1"/>
          </p:cNvSpPr>
          <p:nvPr>
            <p:ph type="sldNum" sz="quarter" idx="5"/>
          </p:nvPr>
        </p:nvSpPr>
        <p:spPr bwMode="auto">
          <a:xfrm>
            <a:off x="3851818" y="9379567"/>
            <a:ext cx="2945862" cy="49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7" tIns="45843" rIns="91687" bIns="45843" numCol="1" anchor="b" anchorCtr="0" compatLnSpc="1">
            <a:prstTxWarp prst="textNoShape">
              <a:avLst/>
            </a:prstTxWarp>
          </a:bodyPr>
          <a:lstStyle>
            <a:lvl1pPr algn="r" defTabSz="917277">
              <a:spcBef>
                <a:spcPct val="0"/>
              </a:spcBef>
              <a:buClrTx/>
              <a:buFontTx/>
              <a:buNone/>
              <a:defRPr sz="1200">
                <a:latin typeface="Times" pitchFamily="18" charset="0"/>
              </a:defRPr>
            </a:lvl1pPr>
          </a:lstStyle>
          <a:p>
            <a:fld id="{42150D83-47D6-46BF-B370-054B367DC2A3}" type="slidenum">
              <a:rPr lang="de-DE" altLang="de-DE"/>
              <a:pPr/>
              <a:t>‹Nr.›</a:t>
            </a:fld>
            <a:endParaRPr lang="de-DE" altLang="de-DE" dirty="0"/>
          </a:p>
        </p:txBody>
      </p:sp>
    </p:spTree>
    <p:extLst>
      <p:ext uri="{BB962C8B-B14F-4D97-AF65-F5344CB8AC3E}">
        <p14:creationId xmlns:p14="http://schemas.microsoft.com/office/powerpoint/2010/main" val="11977935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betriebliche Krankenversicherung ist ein echter Wachstumstrend in der privaten Krankenversicherung. </a:t>
            </a:r>
          </a:p>
          <a:p>
            <a:endParaRPr lang="de-DE" dirty="0" smtClean="0"/>
          </a:p>
          <a:p>
            <a:r>
              <a:rPr lang="de-DE" dirty="0" smtClean="0"/>
              <a:t>Sie hat das Potenzial eine ähnliche Erfolgsgeschichte zu schreiben wie die bAV in der Lebensversicherung.</a:t>
            </a:r>
          </a:p>
          <a:p>
            <a:endParaRPr lang="de-DE" dirty="0" smtClean="0"/>
          </a:p>
          <a:p>
            <a:r>
              <a:rPr lang="de-DE" dirty="0" smtClean="0"/>
              <a:t>Doch welche Vorteile hat das für Ihre Firmenkunden?</a:t>
            </a:r>
          </a:p>
          <a:p>
            <a:endParaRPr lang="de-DE" dirty="0"/>
          </a:p>
        </p:txBody>
      </p:sp>
      <p:sp>
        <p:nvSpPr>
          <p:cNvPr id="4" name="Foliennummernplatzhalter 3"/>
          <p:cNvSpPr>
            <a:spLocks noGrp="1"/>
          </p:cNvSpPr>
          <p:nvPr>
            <p:ph type="sldNum" sz="quarter" idx="10"/>
          </p:nvPr>
        </p:nvSpPr>
        <p:spPr/>
        <p:txBody>
          <a:bodyPr/>
          <a:lstStyle/>
          <a:p>
            <a:fld id="{42150D83-47D6-46BF-B370-054B367DC2A3}" type="slidenum">
              <a:rPr lang="de-DE" altLang="de-DE" smtClean="0"/>
              <a:pPr/>
              <a:t>3</a:t>
            </a:fld>
            <a:endParaRPr lang="de-DE" altLang="de-DE" dirty="0"/>
          </a:p>
        </p:txBody>
      </p:sp>
    </p:spTree>
    <p:extLst>
      <p:ext uri="{BB962C8B-B14F-4D97-AF65-F5344CB8AC3E}">
        <p14:creationId xmlns:p14="http://schemas.microsoft.com/office/powerpoint/2010/main" val="3038558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95343"/>
            <a:r>
              <a:rPr lang="de-DE" dirty="0" smtClean="0"/>
              <a:t>Übrigens,</a:t>
            </a:r>
            <a:r>
              <a:rPr lang="de-DE" baseline="0" dirty="0" smtClean="0"/>
              <a:t> dass die HALLESCHE </a:t>
            </a:r>
            <a:r>
              <a:rPr lang="de-DE" dirty="0" smtClean="0"/>
              <a:t>im </a:t>
            </a:r>
            <a:r>
              <a:rPr lang="de-DE" dirty="0"/>
              <a:t>bKV-Markt hervorragend </a:t>
            </a:r>
            <a:r>
              <a:rPr lang="de-DE" dirty="0" smtClean="0"/>
              <a:t>aufgestellt</a:t>
            </a:r>
            <a:r>
              <a:rPr lang="de-DE" baseline="0" dirty="0" smtClean="0"/>
              <a:t> ist, bestätigen auch Ihre Kollegen.</a:t>
            </a:r>
            <a:endParaRPr lang="de-DE" dirty="0"/>
          </a:p>
          <a:p>
            <a:endParaRPr lang="de-DE" dirty="0"/>
          </a:p>
        </p:txBody>
      </p:sp>
      <p:sp>
        <p:nvSpPr>
          <p:cNvPr id="4" name="Foliennummernplatzhalter 3"/>
          <p:cNvSpPr>
            <a:spLocks noGrp="1"/>
          </p:cNvSpPr>
          <p:nvPr>
            <p:ph type="sldNum" sz="quarter" idx="10"/>
          </p:nvPr>
        </p:nvSpPr>
        <p:spPr/>
        <p:txBody>
          <a:bodyPr/>
          <a:lstStyle/>
          <a:p>
            <a:fld id="{42150D83-47D6-46BF-B370-054B367DC2A3}" type="slidenum">
              <a:rPr lang="de-DE" altLang="de-DE" smtClean="0"/>
              <a:pPr/>
              <a:t>19</a:t>
            </a:fld>
            <a:endParaRPr lang="de-DE" altLang="de-DE" dirty="0"/>
          </a:p>
        </p:txBody>
      </p:sp>
    </p:spTree>
    <p:extLst>
      <p:ext uri="{BB962C8B-B14F-4D97-AF65-F5344CB8AC3E}">
        <p14:creationId xmlns:p14="http://schemas.microsoft.com/office/powerpoint/2010/main" val="4237204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Microsoft_PowerPoint_97-2003_Presentation1.ppt"/><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574466" name="Rectangle 2"/>
          <p:cNvSpPr>
            <a:spLocks noGrp="1" noChangeArrowheads="1"/>
          </p:cNvSpPr>
          <p:nvPr>
            <p:ph type="ctrTitle"/>
          </p:nvPr>
        </p:nvSpPr>
        <p:spPr>
          <a:xfrm>
            <a:off x="339725" y="2305050"/>
            <a:ext cx="6356350" cy="455613"/>
          </a:xfrm>
        </p:spPr>
        <p:txBody>
          <a:bodyPr wrap="none" anchor="t"/>
          <a:lstStyle>
            <a:lvl1pPr>
              <a:lnSpc>
                <a:spcPts val="3588"/>
              </a:lnSpc>
              <a:defRPr sz="3200"/>
            </a:lvl1pPr>
          </a:lstStyle>
          <a:p>
            <a:pPr lvl="0"/>
            <a:r>
              <a:rPr lang="de-DE" altLang="de-DE" noProof="0" smtClean="0"/>
              <a:t>Titelmasterformat durch Klicken bearbeiten</a:t>
            </a:r>
          </a:p>
        </p:txBody>
      </p:sp>
      <p:sp>
        <p:nvSpPr>
          <p:cNvPr id="574467" name="Rectangle 3"/>
          <p:cNvSpPr>
            <a:spLocks noGrp="1" noChangeArrowheads="1"/>
          </p:cNvSpPr>
          <p:nvPr>
            <p:ph type="subTitle" idx="1"/>
          </p:nvPr>
        </p:nvSpPr>
        <p:spPr>
          <a:xfrm>
            <a:off x="339725" y="3421063"/>
            <a:ext cx="7364413" cy="922337"/>
          </a:xfrm>
          <a:extLst>
            <a:ext uri="{909E8E84-426E-40DD-AFC4-6F175D3DCCD1}">
              <a14:hiddenFill xmlns:a14="http://schemas.microsoft.com/office/drawing/2010/main">
                <a:solidFill>
                  <a:srgbClr val="B11A3B"/>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0">
              <a:defRPr>
                <a:solidFill>
                  <a:schemeClr val="tx1"/>
                </a:solidFill>
              </a:defRPr>
            </a:lvl1pPr>
          </a:lstStyle>
          <a:p>
            <a:pPr lvl="0"/>
            <a:r>
              <a:rPr lang="de-DE" altLang="de-DE" noProof="0" smtClean="0"/>
              <a:t>Formatvorlage des Untertitelmasters durch Klicken bearbeiten</a:t>
            </a:r>
          </a:p>
        </p:txBody>
      </p:sp>
      <p:grpSp>
        <p:nvGrpSpPr>
          <p:cNvPr id="574480" name="Group 16"/>
          <p:cNvGrpSpPr>
            <a:grpSpLocks/>
          </p:cNvGrpSpPr>
          <p:nvPr/>
        </p:nvGrpSpPr>
        <p:grpSpPr bwMode="auto">
          <a:xfrm>
            <a:off x="323850" y="6172200"/>
            <a:ext cx="8493125" cy="685800"/>
            <a:chOff x="214" y="3888"/>
            <a:chExt cx="5319" cy="432"/>
          </a:xfrm>
        </p:grpSpPr>
        <p:sp>
          <p:nvSpPr>
            <p:cNvPr id="574468" name="Rectangle 4"/>
            <p:cNvSpPr>
              <a:spLocks noChangeArrowheads="1"/>
            </p:cNvSpPr>
            <p:nvPr userDrawn="1"/>
          </p:nvSpPr>
          <p:spPr bwMode="auto">
            <a:xfrm>
              <a:off x="215" y="3889"/>
              <a:ext cx="5318" cy="431"/>
            </a:xfrm>
            <a:prstGeom prst="rect">
              <a:avLst/>
            </a:prstGeom>
            <a:solidFill>
              <a:srgbClr val="B6E2F6"/>
            </a:solidFill>
            <a:ln>
              <a:noFill/>
            </a:ln>
            <a:effectLst/>
            <a:extLst>
              <a:ext uri="{91240B29-F687-4F45-9708-019B960494DF}">
                <a14:hiddenLine xmlns:a14="http://schemas.microsoft.com/office/drawing/2010/main" w="19050">
                  <a:solidFill>
                    <a:srgbClr val="AEC1D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dirty="0"/>
            </a:p>
          </p:txBody>
        </p:sp>
        <p:sp>
          <p:nvSpPr>
            <p:cNvPr id="574469" name="Rectangle 5"/>
            <p:cNvSpPr>
              <a:spLocks noChangeArrowheads="1"/>
            </p:cNvSpPr>
            <p:nvPr userDrawn="1"/>
          </p:nvSpPr>
          <p:spPr bwMode="auto">
            <a:xfrm>
              <a:off x="448" y="3888"/>
              <a:ext cx="5085" cy="215"/>
            </a:xfrm>
            <a:prstGeom prst="rect">
              <a:avLst/>
            </a:prstGeom>
            <a:solidFill>
              <a:srgbClr val="E23E21"/>
            </a:solidFill>
            <a:ln>
              <a:noFill/>
            </a:ln>
            <a:effectLst/>
            <a:extLst>
              <a:ext uri="{91240B29-F687-4F45-9708-019B960494DF}">
                <a14:hiddenLine xmlns:a14="http://schemas.microsoft.com/office/drawing/2010/main" w="19050">
                  <a:solidFill>
                    <a:srgbClr val="AEC1D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dirty="0"/>
            </a:p>
          </p:txBody>
        </p:sp>
        <p:sp>
          <p:nvSpPr>
            <p:cNvPr id="574470" name="Rectangle 6"/>
            <p:cNvSpPr>
              <a:spLocks noChangeArrowheads="1"/>
            </p:cNvSpPr>
            <p:nvPr userDrawn="1"/>
          </p:nvSpPr>
          <p:spPr bwMode="auto">
            <a:xfrm>
              <a:off x="214" y="3888"/>
              <a:ext cx="214" cy="215"/>
            </a:xfrm>
            <a:prstGeom prst="rect">
              <a:avLst/>
            </a:prstGeom>
            <a:solidFill>
              <a:srgbClr val="B11A3B"/>
            </a:solidFill>
            <a:ln>
              <a:noFill/>
            </a:ln>
            <a:effectLst/>
            <a:extLst>
              <a:ext uri="{91240B29-F687-4F45-9708-019B960494DF}">
                <a14:hiddenLine xmlns:a14="http://schemas.microsoft.com/office/drawing/2010/main" w="19050">
                  <a:solidFill>
                    <a:srgbClr val="AEC1D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dirty="0"/>
            </a:p>
          </p:txBody>
        </p:sp>
      </p:grpSp>
      <p:graphicFrame>
        <p:nvGraphicFramePr>
          <p:cNvPr id="574472"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74756" name="Präsentation" r:id="rId3" imgW="0" imgH="0" progId="PowerPoint.Show.8">
                  <p:embed/>
                </p:oleObj>
              </mc:Choice>
              <mc:Fallback>
                <p:oleObj name="Präsentation" r:id="rId3" imgW="0" imgH="0" progId="PowerPoint.Show.8">
                  <p:embed/>
                  <p:pic>
                    <p:nvPicPr>
                      <p:cNvPr id="0" name="Base"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74482" name="Picture 18" descr="Hallesche Private Krank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900" y="120650"/>
            <a:ext cx="1619250" cy="760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de-DE" dirty="0"/>
              <a:t> Seite </a:t>
            </a:r>
            <a:fld id="{57125842-AE9E-41B2-8622-0B724AA1B752}" type="slidenum">
              <a:rPr lang="de-DE"/>
              <a:pPr/>
              <a:t>‹Nr.›</a:t>
            </a:fld>
            <a:endParaRPr lang="de-DE" dirty="0"/>
          </a:p>
        </p:txBody>
      </p:sp>
    </p:spTree>
    <p:extLst>
      <p:ext uri="{BB962C8B-B14F-4D97-AF65-F5344CB8AC3E}">
        <p14:creationId xmlns:p14="http://schemas.microsoft.com/office/powerpoint/2010/main" val="3416367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23850" y="1131888"/>
            <a:ext cx="4171950" cy="5249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131888"/>
            <a:ext cx="4171950" cy="5249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p:txBody>
          <a:bodyPr/>
          <a:lstStyle>
            <a:lvl1pPr>
              <a:defRPr/>
            </a:lvl1pPr>
          </a:lstStyle>
          <a:p>
            <a:r>
              <a:rPr lang="de-DE" dirty="0"/>
              <a:t> Seite </a:t>
            </a:r>
            <a:fld id="{B4149697-0374-40BF-98C8-C047B7389A56}" type="slidenum">
              <a:rPr lang="de-DE"/>
              <a:pPr/>
              <a:t>‹Nr.›</a:t>
            </a:fld>
            <a:endParaRPr lang="de-DE" dirty="0"/>
          </a:p>
        </p:txBody>
      </p:sp>
    </p:spTree>
    <p:extLst>
      <p:ext uri="{BB962C8B-B14F-4D97-AF65-F5344CB8AC3E}">
        <p14:creationId xmlns:p14="http://schemas.microsoft.com/office/powerpoint/2010/main" val="9914110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lvl1pPr>
          </a:lstStyle>
          <a:p>
            <a:r>
              <a:rPr lang="de-DE" dirty="0"/>
              <a:t> Seite </a:t>
            </a:r>
            <a:fld id="{B301B129-3E33-4B51-9E85-7853A12B0B96}" type="slidenum">
              <a:rPr lang="de-DE"/>
              <a:pPr/>
              <a:t>‹Nr.›</a:t>
            </a:fld>
            <a:endParaRPr lang="de-DE" dirty="0"/>
          </a:p>
        </p:txBody>
      </p:sp>
    </p:spTree>
    <p:extLst>
      <p:ext uri="{BB962C8B-B14F-4D97-AF65-F5344CB8AC3E}">
        <p14:creationId xmlns:p14="http://schemas.microsoft.com/office/powerpoint/2010/main" val="169180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dirty="0"/>
              <a:t> Seite </a:t>
            </a:r>
            <a:fld id="{74C5F394-9044-461C-8386-7F82DC69FB0C}" type="slidenum">
              <a:rPr lang="de-DE"/>
              <a:pPr/>
              <a:t>‹Nr.›</a:t>
            </a:fld>
            <a:endParaRPr lang="de-DE" dirty="0"/>
          </a:p>
        </p:txBody>
      </p:sp>
    </p:spTree>
    <p:extLst>
      <p:ext uri="{BB962C8B-B14F-4D97-AF65-F5344CB8AC3E}">
        <p14:creationId xmlns:p14="http://schemas.microsoft.com/office/powerpoint/2010/main" val="310755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de-DE" dirty="0"/>
              <a:t> Seite </a:t>
            </a:r>
            <a:fld id="{8A2FC16C-2C6B-4462-88A2-F857B66154EB}" type="slidenum">
              <a:rPr lang="de-DE"/>
              <a:pPr/>
              <a:t>‹Nr.›</a:t>
            </a:fld>
            <a:endParaRPr lang="de-DE" dirty="0"/>
          </a:p>
        </p:txBody>
      </p:sp>
    </p:spTree>
    <p:extLst>
      <p:ext uri="{BB962C8B-B14F-4D97-AF65-F5344CB8AC3E}">
        <p14:creationId xmlns:p14="http://schemas.microsoft.com/office/powerpoint/2010/main" val="899558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23850" y="-19050"/>
            <a:ext cx="5611813" cy="93662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23850" y="1131888"/>
            <a:ext cx="4171950" cy="52498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131888"/>
            <a:ext cx="4171950" cy="52498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a:xfrm>
            <a:off x="4233863" y="6586538"/>
            <a:ext cx="2895600" cy="476250"/>
          </a:xfrm>
        </p:spPr>
        <p:txBody>
          <a:bodyPr/>
          <a:lstStyle>
            <a:lvl1pPr>
              <a:defRPr/>
            </a:lvl1pPr>
          </a:lstStyle>
          <a:p>
            <a:r>
              <a:rPr lang="de-DE" dirty="0"/>
              <a:t> Seite </a:t>
            </a:r>
            <a:fld id="{E89FCF6C-38F6-43A5-8287-41A7BCB107F9}" type="slidenum">
              <a:rPr lang="de-DE"/>
              <a:pPr/>
              <a:t>‹Nr.›</a:t>
            </a:fld>
            <a:endParaRPr lang="de-DE" dirty="0"/>
          </a:p>
        </p:txBody>
      </p:sp>
    </p:spTree>
    <p:extLst>
      <p:ext uri="{BB962C8B-B14F-4D97-AF65-F5344CB8AC3E}">
        <p14:creationId xmlns:p14="http://schemas.microsoft.com/office/powerpoint/2010/main" val="163975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3442" name="Rectangle 2"/>
          <p:cNvSpPr>
            <a:spLocks noGrp="1" noChangeArrowheads="1"/>
          </p:cNvSpPr>
          <p:nvPr>
            <p:ph type="body" idx="1"/>
          </p:nvPr>
        </p:nvSpPr>
        <p:spPr bwMode="auto">
          <a:xfrm>
            <a:off x="323850" y="1131888"/>
            <a:ext cx="8496300" cy="524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smtClean="0"/>
              <a:t>Subheadline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4"/>
            <a:endParaRPr lang="de-DE" dirty="0" smtClean="0"/>
          </a:p>
          <a:p>
            <a:pPr lvl="0"/>
            <a:endParaRPr lang="de-DE" dirty="0" smtClean="0"/>
          </a:p>
        </p:txBody>
      </p:sp>
      <p:sp>
        <p:nvSpPr>
          <p:cNvPr id="573443" name="Rectangle 3"/>
          <p:cNvSpPr>
            <a:spLocks noGrp="1" noChangeArrowheads="1"/>
          </p:cNvSpPr>
          <p:nvPr>
            <p:ph type="title"/>
          </p:nvPr>
        </p:nvSpPr>
        <p:spPr bwMode="auto">
          <a:xfrm>
            <a:off x="323850" y="-19050"/>
            <a:ext cx="561181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smtClean="0"/>
              <a:t>Titelmasterformat durch Klicken bearbeiten</a:t>
            </a:r>
          </a:p>
        </p:txBody>
      </p:sp>
      <p:grpSp>
        <p:nvGrpSpPr>
          <p:cNvPr id="573560" name="Group 120"/>
          <p:cNvGrpSpPr>
            <a:grpSpLocks/>
          </p:cNvGrpSpPr>
          <p:nvPr/>
        </p:nvGrpSpPr>
        <p:grpSpPr bwMode="auto">
          <a:xfrm>
            <a:off x="323850" y="6519863"/>
            <a:ext cx="8493125" cy="341312"/>
            <a:chOff x="204" y="4107"/>
            <a:chExt cx="5352" cy="215"/>
          </a:xfrm>
        </p:grpSpPr>
        <p:sp>
          <p:nvSpPr>
            <p:cNvPr id="573446" name="Rectangle 6"/>
            <p:cNvSpPr>
              <a:spLocks noChangeArrowheads="1"/>
            </p:cNvSpPr>
            <p:nvPr/>
          </p:nvSpPr>
          <p:spPr bwMode="auto">
            <a:xfrm>
              <a:off x="398" y="4107"/>
              <a:ext cx="4162" cy="215"/>
            </a:xfrm>
            <a:prstGeom prst="rect">
              <a:avLst/>
            </a:prstGeom>
            <a:solidFill>
              <a:srgbClr val="B6E2F6"/>
            </a:solidFill>
            <a:ln>
              <a:noFill/>
            </a:ln>
            <a:effectLst/>
            <a:extLst>
              <a:ext uri="{91240B29-F687-4F45-9708-019B960494DF}">
                <a14:hiddenLine xmlns:a14="http://schemas.microsoft.com/office/drawing/2010/main" w="19050">
                  <a:solidFill>
                    <a:srgbClr val="AEC1D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dirty="0"/>
            </a:p>
          </p:txBody>
        </p:sp>
        <p:sp>
          <p:nvSpPr>
            <p:cNvPr id="573447" name="Rectangle 7"/>
            <p:cNvSpPr>
              <a:spLocks noChangeArrowheads="1"/>
            </p:cNvSpPr>
            <p:nvPr/>
          </p:nvSpPr>
          <p:spPr bwMode="auto">
            <a:xfrm>
              <a:off x="4541" y="4107"/>
              <a:ext cx="1015" cy="215"/>
            </a:xfrm>
            <a:prstGeom prst="rect">
              <a:avLst/>
            </a:prstGeom>
            <a:solidFill>
              <a:srgbClr val="E23E21"/>
            </a:solidFill>
            <a:ln>
              <a:noFill/>
            </a:ln>
            <a:effectLst/>
            <a:extLst>
              <a:ext uri="{91240B29-F687-4F45-9708-019B960494DF}">
                <a14:hiddenLine xmlns:a14="http://schemas.microsoft.com/office/drawing/2010/main" w="19050">
                  <a:solidFill>
                    <a:srgbClr val="AEC1D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dirty="0"/>
            </a:p>
          </p:txBody>
        </p:sp>
        <p:sp>
          <p:nvSpPr>
            <p:cNvPr id="573448" name="Rectangle 8"/>
            <p:cNvSpPr>
              <a:spLocks noChangeArrowheads="1"/>
            </p:cNvSpPr>
            <p:nvPr/>
          </p:nvSpPr>
          <p:spPr bwMode="auto">
            <a:xfrm>
              <a:off x="204" y="4107"/>
              <a:ext cx="215" cy="215"/>
            </a:xfrm>
            <a:prstGeom prst="rect">
              <a:avLst/>
            </a:prstGeom>
            <a:solidFill>
              <a:srgbClr val="B11A3B"/>
            </a:solidFill>
            <a:ln>
              <a:noFill/>
            </a:ln>
            <a:effectLst/>
            <a:extLst>
              <a:ext uri="{91240B29-F687-4F45-9708-019B960494DF}">
                <a14:hiddenLine xmlns:a14="http://schemas.microsoft.com/office/drawing/2010/main" w="19050">
                  <a:solidFill>
                    <a:srgbClr val="AEC1D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dirty="0"/>
            </a:p>
          </p:txBody>
        </p:sp>
      </p:grpSp>
      <p:sp>
        <p:nvSpPr>
          <p:cNvPr id="573449" name="Text Box 9"/>
          <p:cNvSpPr txBox="1">
            <a:spLocks noChangeArrowheads="1"/>
          </p:cNvSpPr>
          <p:nvPr/>
        </p:nvSpPr>
        <p:spPr bwMode="auto">
          <a:xfrm>
            <a:off x="679450" y="6596628"/>
            <a:ext cx="3100462" cy="197308"/>
          </a:xfrm>
          <a:prstGeom prst="rect">
            <a:avLst/>
          </a:prstGeom>
          <a:noFill/>
          <a:ln>
            <a:noFill/>
          </a:ln>
          <a:effectLst/>
          <a:extLst>
            <a:ext uri="{909E8E84-426E-40DD-AFC4-6F175D3DCCD1}">
              <a14:hiddenFill xmlns:a14="http://schemas.microsoft.com/office/drawing/2010/main">
                <a:solidFill>
                  <a:srgbClr val="40101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668" tIns="42836" rIns="85668" bIns="42836" anchor="ctr">
            <a:spAutoFit/>
          </a:bodyPr>
          <a:lstStyle>
            <a:lvl1pPr defTabSz="855663">
              <a:spcBef>
                <a:spcPct val="0"/>
              </a:spcBef>
              <a:defRPr sz="2400">
                <a:solidFill>
                  <a:schemeClr val="tx1"/>
                </a:solidFill>
                <a:latin typeface="Times" pitchFamily="18" charset="0"/>
              </a:defRPr>
            </a:lvl1pPr>
            <a:lvl2pPr marL="428625" defTabSz="855663">
              <a:spcBef>
                <a:spcPct val="0"/>
              </a:spcBef>
              <a:defRPr sz="2400">
                <a:solidFill>
                  <a:schemeClr val="tx1"/>
                </a:solidFill>
                <a:latin typeface="Times" pitchFamily="18" charset="0"/>
              </a:defRPr>
            </a:lvl2pPr>
            <a:lvl3pPr marL="855663" defTabSz="855663">
              <a:spcBef>
                <a:spcPct val="0"/>
              </a:spcBef>
              <a:defRPr sz="2400">
                <a:solidFill>
                  <a:schemeClr val="tx1"/>
                </a:solidFill>
                <a:latin typeface="Times" pitchFamily="18" charset="0"/>
              </a:defRPr>
            </a:lvl3pPr>
            <a:lvl4pPr marL="1285875" defTabSz="855663">
              <a:spcBef>
                <a:spcPct val="0"/>
              </a:spcBef>
              <a:defRPr sz="2400">
                <a:solidFill>
                  <a:schemeClr val="tx1"/>
                </a:solidFill>
                <a:latin typeface="Times" pitchFamily="18" charset="0"/>
              </a:defRPr>
            </a:lvl4pPr>
            <a:lvl5pPr marL="1714500" defTabSz="855663">
              <a:spcBef>
                <a:spcPct val="0"/>
              </a:spcBef>
              <a:defRPr sz="2400">
                <a:solidFill>
                  <a:schemeClr val="tx1"/>
                </a:solidFill>
                <a:latin typeface="Times" pitchFamily="18" charset="0"/>
              </a:defRPr>
            </a:lvl5pPr>
            <a:lvl6pPr marL="2171700" defTabSz="855663" eaLnBrk="0" fontAlgn="base" hangingPunct="0">
              <a:spcBef>
                <a:spcPct val="0"/>
              </a:spcBef>
              <a:spcAft>
                <a:spcPct val="0"/>
              </a:spcAft>
              <a:defRPr sz="2400">
                <a:solidFill>
                  <a:schemeClr val="tx1"/>
                </a:solidFill>
                <a:latin typeface="Times" pitchFamily="18" charset="0"/>
              </a:defRPr>
            </a:lvl6pPr>
            <a:lvl7pPr marL="2628900" defTabSz="855663" eaLnBrk="0" fontAlgn="base" hangingPunct="0">
              <a:spcBef>
                <a:spcPct val="0"/>
              </a:spcBef>
              <a:spcAft>
                <a:spcPct val="0"/>
              </a:spcAft>
              <a:defRPr sz="2400">
                <a:solidFill>
                  <a:schemeClr val="tx1"/>
                </a:solidFill>
                <a:latin typeface="Times" pitchFamily="18" charset="0"/>
              </a:defRPr>
            </a:lvl7pPr>
            <a:lvl8pPr marL="3086100" defTabSz="855663" eaLnBrk="0" fontAlgn="base" hangingPunct="0">
              <a:spcBef>
                <a:spcPct val="0"/>
              </a:spcBef>
              <a:spcAft>
                <a:spcPct val="0"/>
              </a:spcAft>
              <a:defRPr sz="2400">
                <a:solidFill>
                  <a:schemeClr val="tx1"/>
                </a:solidFill>
                <a:latin typeface="Times" pitchFamily="18" charset="0"/>
              </a:defRPr>
            </a:lvl8pPr>
            <a:lvl9pPr marL="3543300" defTabSz="855663" eaLnBrk="0" fontAlgn="base" hangingPunct="0">
              <a:spcBef>
                <a:spcPct val="0"/>
              </a:spcBef>
              <a:spcAft>
                <a:spcPct val="0"/>
              </a:spcAft>
              <a:defRPr sz="2400">
                <a:solidFill>
                  <a:schemeClr val="tx1"/>
                </a:solidFill>
                <a:latin typeface="Times" pitchFamily="18" charset="0"/>
              </a:defRPr>
            </a:lvl9pPr>
          </a:lstStyle>
          <a:p>
            <a:pPr>
              <a:lnSpc>
                <a:spcPct val="80000"/>
              </a:lnSpc>
              <a:spcBef>
                <a:spcPct val="50000"/>
              </a:spcBef>
              <a:buClrTx/>
              <a:buFontTx/>
              <a:buNone/>
            </a:pPr>
            <a:r>
              <a:rPr lang="de-DE" sz="900" dirty="0" smtClean="0">
                <a:latin typeface="Times New Roman" pitchFamily="18" charset="0"/>
              </a:rPr>
              <a:t>Name · </a:t>
            </a:r>
            <a:r>
              <a:rPr lang="de-DE" sz="900" dirty="0" smtClean="0">
                <a:latin typeface="Times" pitchFamily="18" charset="0"/>
              </a:rPr>
              <a:t>Anlass </a:t>
            </a:r>
            <a:r>
              <a:rPr lang="de-DE" sz="900" dirty="0" smtClean="0">
                <a:latin typeface="Times New Roman" pitchFamily="18" charset="0"/>
              </a:rPr>
              <a:t>· Datum</a:t>
            </a:r>
            <a:endParaRPr lang="de-DE" sz="900" dirty="0">
              <a:latin typeface="Times New Roman" pitchFamily="18" charset="0"/>
            </a:endParaRPr>
          </a:p>
        </p:txBody>
      </p:sp>
      <p:sp>
        <p:nvSpPr>
          <p:cNvPr id="573450" name="Rectangle 10"/>
          <p:cNvSpPr>
            <a:spLocks noGrp="1" noChangeArrowheads="1"/>
          </p:cNvSpPr>
          <p:nvPr>
            <p:ph type="ftr" sz="quarter" idx="3"/>
          </p:nvPr>
        </p:nvSpPr>
        <p:spPr bwMode="auto">
          <a:xfrm>
            <a:off x="4233863" y="6586538"/>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1" tIns="45691" rIns="91381" bIns="45691" numCol="1" anchor="t" anchorCtr="0" compatLnSpc="1">
            <a:prstTxWarp prst="textNoShape">
              <a:avLst/>
            </a:prstTxWarp>
          </a:bodyPr>
          <a:lstStyle>
            <a:lvl1pPr algn="r" defTabSz="912813" eaLnBrk="1" hangingPunct="1">
              <a:spcBef>
                <a:spcPct val="0"/>
              </a:spcBef>
              <a:buClrTx/>
              <a:buFontTx/>
              <a:buNone/>
              <a:defRPr sz="900"/>
            </a:lvl1pPr>
          </a:lstStyle>
          <a:p>
            <a:r>
              <a:rPr lang="de-DE" dirty="0"/>
              <a:t> Seite </a:t>
            </a:r>
            <a:fld id="{1E215EC6-DEBD-4E40-84D9-6C972B75B9EC}" type="slidenum">
              <a:rPr lang="de-DE"/>
              <a:pPr/>
              <a:t>‹Nr.›</a:t>
            </a:fld>
            <a:endParaRPr lang="de-DE" dirty="0"/>
          </a:p>
        </p:txBody>
      </p:sp>
      <p:sp>
        <p:nvSpPr>
          <p:cNvPr id="573451" name="Text Box 11"/>
          <p:cNvSpPr txBox="1">
            <a:spLocks noChangeArrowheads="1"/>
          </p:cNvSpPr>
          <p:nvPr/>
        </p:nvSpPr>
        <p:spPr bwMode="auto">
          <a:xfrm>
            <a:off x="142875" y="3897313"/>
            <a:ext cx="2592388" cy="274637"/>
          </a:xfrm>
          <a:prstGeom prst="rect">
            <a:avLst/>
          </a:prstGeom>
          <a:noFill/>
          <a:ln>
            <a:noFill/>
          </a:ln>
          <a:effectLst/>
          <a:extLst>
            <a:ext uri="{909E8E84-426E-40DD-AFC4-6F175D3DCCD1}">
              <a14:hiddenFill xmlns:a14="http://schemas.microsoft.com/office/drawing/2010/main">
                <a:solidFill>
                  <a:srgbClr val="77C3DF"/>
                </a:solidFill>
              </a14:hiddenFill>
            </a:ext>
            <a:ext uri="{91240B29-F687-4F45-9708-019B960494DF}">
              <a14:hiddenLine xmlns:a14="http://schemas.microsoft.com/office/drawing/2010/main" w="12700">
                <a:solidFill>
                  <a:srgbClr val="77C3D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0" rIns="108000" bIns="0">
            <a:spAutoFit/>
          </a:bodyPr>
          <a:lstStyle>
            <a:lvl1pPr defTabSz="1236663">
              <a:spcBef>
                <a:spcPct val="0"/>
              </a:spcBef>
              <a:defRPr sz="2400">
                <a:solidFill>
                  <a:schemeClr val="tx1"/>
                </a:solidFill>
                <a:latin typeface="Times" pitchFamily="18" charset="0"/>
              </a:defRPr>
            </a:lvl1pPr>
            <a:lvl2pPr defTabSz="1236663">
              <a:spcBef>
                <a:spcPct val="0"/>
              </a:spcBef>
              <a:defRPr sz="2400">
                <a:solidFill>
                  <a:schemeClr val="tx1"/>
                </a:solidFill>
                <a:latin typeface="Times" pitchFamily="18" charset="0"/>
              </a:defRPr>
            </a:lvl2pPr>
            <a:lvl3pPr defTabSz="1236663">
              <a:spcBef>
                <a:spcPct val="0"/>
              </a:spcBef>
              <a:defRPr sz="2400">
                <a:solidFill>
                  <a:schemeClr val="tx1"/>
                </a:solidFill>
                <a:latin typeface="Times" pitchFamily="18" charset="0"/>
              </a:defRPr>
            </a:lvl3pPr>
            <a:lvl4pPr defTabSz="1236663">
              <a:spcBef>
                <a:spcPct val="0"/>
              </a:spcBef>
              <a:defRPr sz="2400">
                <a:solidFill>
                  <a:schemeClr val="tx1"/>
                </a:solidFill>
                <a:latin typeface="Times" pitchFamily="18" charset="0"/>
              </a:defRPr>
            </a:lvl4pPr>
            <a:lvl5pPr defTabSz="1236663">
              <a:spcBef>
                <a:spcPct val="0"/>
              </a:spcBef>
              <a:defRPr sz="2400">
                <a:solidFill>
                  <a:schemeClr val="tx1"/>
                </a:solidFill>
                <a:latin typeface="Times" pitchFamily="18" charset="0"/>
              </a:defRPr>
            </a:lvl5pPr>
            <a:lvl6pPr defTabSz="1236663" eaLnBrk="0" fontAlgn="base" hangingPunct="0">
              <a:spcBef>
                <a:spcPct val="0"/>
              </a:spcBef>
              <a:spcAft>
                <a:spcPct val="0"/>
              </a:spcAft>
              <a:defRPr sz="2400">
                <a:solidFill>
                  <a:schemeClr val="tx1"/>
                </a:solidFill>
                <a:latin typeface="Times" pitchFamily="18" charset="0"/>
              </a:defRPr>
            </a:lvl6pPr>
            <a:lvl7pPr defTabSz="1236663" eaLnBrk="0" fontAlgn="base" hangingPunct="0">
              <a:spcBef>
                <a:spcPct val="0"/>
              </a:spcBef>
              <a:spcAft>
                <a:spcPct val="0"/>
              </a:spcAft>
              <a:defRPr sz="2400">
                <a:solidFill>
                  <a:schemeClr val="tx1"/>
                </a:solidFill>
                <a:latin typeface="Times" pitchFamily="18" charset="0"/>
              </a:defRPr>
            </a:lvl7pPr>
            <a:lvl8pPr defTabSz="1236663" eaLnBrk="0" fontAlgn="base" hangingPunct="0">
              <a:spcBef>
                <a:spcPct val="0"/>
              </a:spcBef>
              <a:spcAft>
                <a:spcPct val="0"/>
              </a:spcAft>
              <a:defRPr sz="2400">
                <a:solidFill>
                  <a:schemeClr val="tx1"/>
                </a:solidFill>
                <a:latin typeface="Times" pitchFamily="18" charset="0"/>
              </a:defRPr>
            </a:lvl8pPr>
            <a:lvl9pPr defTabSz="1236663" eaLnBrk="0" fontAlgn="base" hangingPunct="0">
              <a:spcBef>
                <a:spcPct val="0"/>
              </a:spcBef>
              <a:spcAft>
                <a:spcPct val="0"/>
              </a:spcAft>
              <a:defRPr sz="2400">
                <a:solidFill>
                  <a:schemeClr val="tx1"/>
                </a:solidFill>
                <a:latin typeface="Times" pitchFamily="18" charset="0"/>
              </a:defRPr>
            </a:lvl9pPr>
          </a:lstStyle>
          <a:p>
            <a:pPr eaLnBrk="1" hangingPunct="1">
              <a:spcBef>
                <a:spcPct val="15000"/>
              </a:spcBef>
              <a:buClr>
                <a:schemeClr val="tx2"/>
              </a:buClr>
              <a:buSzPct val="145000"/>
            </a:pPr>
            <a:endParaRPr lang="de-DE" sz="1800" dirty="0">
              <a:latin typeface="Times New Roman" pitchFamily="18" charset="0"/>
            </a:endParaRPr>
          </a:p>
        </p:txBody>
      </p:sp>
      <p:sp>
        <p:nvSpPr>
          <p:cNvPr id="573452" name="Text Box 12"/>
          <p:cNvSpPr txBox="1">
            <a:spLocks noChangeArrowheads="1"/>
          </p:cNvSpPr>
          <p:nvPr/>
        </p:nvSpPr>
        <p:spPr bwMode="auto">
          <a:xfrm>
            <a:off x="679450" y="3698875"/>
            <a:ext cx="2705100" cy="274638"/>
          </a:xfrm>
          <a:prstGeom prst="rect">
            <a:avLst/>
          </a:prstGeom>
          <a:noFill/>
          <a:ln>
            <a:noFill/>
          </a:ln>
          <a:effectLst/>
          <a:extLst>
            <a:ext uri="{909E8E84-426E-40DD-AFC4-6F175D3DCCD1}">
              <a14:hiddenFill xmlns:a14="http://schemas.microsoft.com/office/drawing/2010/main">
                <a:solidFill>
                  <a:srgbClr val="77C3DF"/>
                </a:solidFill>
              </a14:hiddenFill>
            </a:ext>
            <a:ext uri="{91240B29-F687-4F45-9708-019B960494DF}">
              <a14:hiddenLine xmlns:a14="http://schemas.microsoft.com/office/drawing/2010/main" w="12700">
                <a:solidFill>
                  <a:srgbClr val="77C3D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0" rIns="108000" bIns="0">
            <a:spAutoFit/>
          </a:bodyPr>
          <a:lstStyle>
            <a:lvl1pPr defTabSz="1236663">
              <a:spcBef>
                <a:spcPct val="0"/>
              </a:spcBef>
              <a:defRPr sz="2400">
                <a:solidFill>
                  <a:schemeClr val="tx1"/>
                </a:solidFill>
                <a:latin typeface="Times" pitchFamily="18" charset="0"/>
              </a:defRPr>
            </a:lvl1pPr>
            <a:lvl2pPr defTabSz="1236663">
              <a:spcBef>
                <a:spcPct val="0"/>
              </a:spcBef>
              <a:defRPr sz="2400">
                <a:solidFill>
                  <a:schemeClr val="tx1"/>
                </a:solidFill>
                <a:latin typeface="Times" pitchFamily="18" charset="0"/>
              </a:defRPr>
            </a:lvl2pPr>
            <a:lvl3pPr defTabSz="1236663">
              <a:spcBef>
                <a:spcPct val="0"/>
              </a:spcBef>
              <a:defRPr sz="2400">
                <a:solidFill>
                  <a:schemeClr val="tx1"/>
                </a:solidFill>
                <a:latin typeface="Times" pitchFamily="18" charset="0"/>
              </a:defRPr>
            </a:lvl3pPr>
            <a:lvl4pPr defTabSz="1236663">
              <a:spcBef>
                <a:spcPct val="0"/>
              </a:spcBef>
              <a:defRPr sz="2400">
                <a:solidFill>
                  <a:schemeClr val="tx1"/>
                </a:solidFill>
                <a:latin typeface="Times" pitchFamily="18" charset="0"/>
              </a:defRPr>
            </a:lvl4pPr>
            <a:lvl5pPr defTabSz="1236663">
              <a:spcBef>
                <a:spcPct val="0"/>
              </a:spcBef>
              <a:defRPr sz="2400">
                <a:solidFill>
                  <a:schemeClr val="tx1"/>
                </a:solidFill>
                <a:latin typeface="Times" pitchFamily="18" charset="0"/>
              </a:defRPr>
            </a:lvl5pPr>
            <a:lvl6pPr defTabSz="1236663" eaLnBrk="0" fontAlgn="base" hangingPunct="0">
              <a:spcBef>
                <a:spcPct val="0"/>
              </a:spcBef>
              <a:spcAft>
                <a:spcPct val="0"/>
              </a:spcAft>
              <a:defRPr sz="2400">
                <a:solidFill>
                  <a:schemeClr val="tx1"/>
                </a:solidFill>
                <a:latin typeface="Times" pitchFamily="18" charset="0"/>
              </a:defRPr>
            </a:lvl6pPr>
            <a:lvl7pPr defTabSz="1236663" eaLnBrk="0" fontAlgn="base" hangingPunct="0">
              <a:spcBef>
                <a:spcPct val="0"/>
              </a:spcBef>
              <a:spcAft>
                <a:spcPct val="0"/>
              </a:spcAft>
              <a:defRPr sz="2400">
                <a:solidFill>
                  <a:schemeClr val="tx1"/>
                </a:solidFill>
                <a:latin typeface="Times" pitchFamily="18" charset="0"/>
              </a:defRPr>
            </a:lvl7pPr>
            <a:lvl8pPr defTabSz="1236663" eaLnBrk="0" fontAlgn="base" hangingPunct="0">
              <a:spcBef>
                <a:spcPct val="0"/>
              </a:spcBef>
              <a:spcAft>
                <a:spcPct val="0"/>
              </a:spcAft>
              <a:defRPr sz="2400">
                <a:solidFill>
                  <a:schemeClr val="tx1"/>
                </a:solidFill>
                <a:latin typeface="Times" pitchFamily="18" charset="0"/>
              </a:defRPr>
            </a:lvl8pPr>
            <a:lvl9pPr defTabSz="1236663" eaLnBrk="0" fontAlgn="base" hangingPunct="0">
              <a:spcBef>
                <a:spcPct val="0"/>
              </a:spcBef>
              <a:spcAft>
                <a:spcPct val="0"/>
              </a:spcAft>
              <a:defRPr sz="2400">
                <a:solidFill>
                  <a:schemeClr val="tx1"/>
                </a:solidFill>
                <a:latin typeface="Times" pitchFamily="18" charset="0"/>
              </a:defRPr>
            </a:lvl9pPr>
          </a:lstStyle>
          <a:p>
            <a:pPr eaLnBrk="1" hangingPunct="1">
              <a:spcBef>
                <a:spcPct val="15000"/>
              </a:spcBef>
              <a:buClr>
                <a:schemeClr val="tx2"/>
              </a:buClr>
              <a:buSzPct val="145000"/>
            </a:pPr>
            <a:endParaRPr lang="de-DE" sz="1800" dirty="0">
              <a:latin typeface="Times New Roman" pitchFamily="18" charset="0"/>
            </a:endParaRPr>
          </a:p>
        </p:txBody>
      </p:sp>
      <p:sp>
        <p:nvSpPr>
          <p:cNvPr id="573549" name="Text Box 109"/>
          <p:cNvSpPr txBox="1">
            <a:spLocks noChangeArrowheads="1"/>
          </p:cNvSpPr>
          <p:nvPr/>
        </p:nvSpPr>
        <p:spPr bwMode="auto">
          <a:xfrm>
            <a:off x="3384550" y="2060575"/>
            <a:ext cx="3275013" cy="274638"/>
          </a:xfrm>
          <a:prstGeom prst="rect">
            <a:avLst/>
          </a:prstGeom>
          <a:noFill/>
          <a:ln>
            <a:noFill/>
          </a:ln>
          <a:effectLst/>
          <a:extLst>
            <a:ext uri="{909E8E84-426E-40DD-AFC4-6F175D3DCCD1}">
              <a14:hiddenFill xmlns:a14="http://schemas.microsoft.com/office/drawing/2010/main">
                <a:solidFill>
                  <a:srgbClr val="B6E2F6"/>
                </a:solidFill>
              </a14:hiddenFill>
            </a:ext>
            <a:ext uri="{91240B29-F687-4F45-9708-019B960494DF}">
              <a14:hiddenLine xmlns:a14="http://schemas.microsoft.com/office/drawing/2010/main" w="12700" algn="ctr">
                <a:solidFill>
                  <a:srgbClr val="4E97B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204788" indent="-203200" defTabSz="857250">
              <a:spcBef>
                <a:spcPct val="0"/>
              </a:spcBef>
              <a:defRPr sz="2400">
                <a:solidFill>
                  <a:schemeClr val="tx1"/>
                </a:solidFill>
                <a:latin typeface="Times" pitchFamily="18" charset="0"/>
              </a:defRPr>
            </a:lvl1pPr>
            <a:lvl2pPr defTabSz="857250">
              <a:spcBef>
                <a:spcPct val="0"/>
              </a:spcBef>
              <a:defRPr sz="2400">
                <a:solidFill>
                  <a:schemeClr val="tx1"/>
                </a:solidFill>
                <a:latin typeface="Times" pitchFamily="18" charset="0"/>
              </a:defRPr>
            </a:lvl2pPr>
            <a:lvl3pPr defTabSz="857250">
              <a:spcBef>
                <a:spcPct val="0"/>
              </a:spcBef>
              <a:defRPr sz="2400">
                <a:solidFill>
                  <a:schemeClr val="tx1"/>
                </a:solidFill>
                <a:latin typeface="Times" pitchFamily="18" charset="0"/>
              </a:defRPr>
            </a:lvl3pPr>
            <a:lvl4pPr defTabSz="857250">
              <a:spcBef>
                <a:spcPct val="0"/>
              </a:spcBef>
              <a:defRPr sz="2400">
                <a:solidFill>
                  <a:schemeClr val="tx1"/>
                </a:solidFill>
                <a:latin typeface="Times" pitchFamily="18" charset="0"/>
              </a:defRPr>
            </a:lvl4pPr>
            <a:lvl5pPr defTabSz="857250">
              <a:spcBef>
                <a:spcPct val="0"/>
              </a:spcBef>
              <a:defRPr sz="2400">
                <a:solidFill>
                  <a:schemeClr val="tx1"/>
                </a:solidFill>
                <a:latin typeface="Times" pitchFamily="18" charset="0"/>
              </a:defRPr>
            </a:lvl5pPr>
            <a:lvl6pPr defTabSz="857250" eaLnBrk="0" fontAlgn="base" hangingPunct="0">
              <a:spcBef>
                <a:spcPct val="0"/>
              </a:spcBef>
              <a:spcAft>
                <a:spcPct val="0"/>
              </a:spcAft>
              <a:defRPr sz="2400">
                <a:solidFill>
                  <a:schemeClr val="tx1"/>
                </a:solidFill>
                <a:latin typeface="Times" pitchFamily="18" charset="0"/>
              </a:defRPr>
            </a:lvl6pPr>
            <a:lvl7pPr defTabSz="857250" eaLnBrk="0" fontAlgn="base" hangingPunct="0">
              <a:spcBef>
                <a:spcPct val="0"/>
              </a:spcBef>
              <a:spcAft>
                <a:spcPct val="0"/>
              </a:spcAft>
              <a:defRPr sz="2400">
                <a:solidFill>
                  <a:schemeClr val="tx1"/>
                </a:solidFill>
                <a:latin typeface="Times" pitchFamily="18" charset="0"/>
              </a:defRPr>
            </a:lvl7pPr>
            <a:lvl8pPr defTabSz="857250" eaLnBrk="0" fontAlgn="base" hangingPunct="0">
              <a:spcBef>
                <a:spcPct val="0"/>
              </a:spcBef>
              <a:spcAft>
                <a:spcPct val="0"/>
              </a:spcAft>
              <a:defRPr sz="2400">
                <a:solidFill>
                  <a:schemeClr val="tx1"/>
                </a:solidFill>
                <a:latin typeface="Times" pitchFamily="18" charset="0"/>
              </a:defRPr>
            </a:lvl8pPr>
            <a:lvl9pPr defTabSz="857250" eaLnBrk="0" fontAlgn="base" hangingPunct="0">
              <a:spcBef>
                <a:spcPct val="0"/>
              </a:spcBef>
              <a:spcAft>
                <a:spcPct val="0"/>
              </a:spcAft>
              <a:defRPr sz="2400">
                <a:solidFill>
                  <a:schemeClr val="tx1"/>
                </a:solidFill>
                <a:latin typeface="Times" pitchFamily="18" charset="0"/>
              </a:defRPr>
            </a:lvl9pPr>
          </a:lstStyle>
          <a:p>
            <a:pPr>
              <a:spcBef>
                <a:spcPct val="50000"/>
              </a:spcBef>
            </a:pPr>
            <a:endParaRPr lang="de-DE" sz="1800" dirty="0">
              <a:latin typeface="Times New Roman" pitchFamily="18" charset="0"/>
            </a:endParaRPr>
          </a:p>
        </p:txBody>
      </p:sp>
      <p:pic>
        <p:nvPicPr>
          <p:cNvPr id="573557" name="Picture 117" descr="Hallesche Private Kranke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00900" y="120650"/>
            <a:ext cx="1619250" cy="7604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8" r:id="rId3"/>
    <p:sldLayoutId id="2147483660" r:id="rId4"/>
    <p:sldLayoutId id="2147483661" r:id="rId5"/>
    <p:sldLayoutId id="2147483664" r:id="rId6"/>
    <p:sldLayoutId id="2147483666" r:id="rId7"/>
  </p:sldLayoutIdLst>
  <p:timing>
    <p:tnLst>
      <p:par>
        <p:cTn id="1" dur="indefinite" restart="never" nodeType="tmRoot"/>
      </p:par>
    </p:tnLst>
  </p:timing>
  <p:hf sldNum="0" hdr="0" dt="0"/>
  <p:txStyles>
    <p:titleStyle>
      <a:lvl1pPr algn="l" defTabSz="912813" rtl="0" eaLnBrk="1" fontAlgn="base" hangingPunct="1">
        <a:lnSpc>
          <a:spcPct val="95000"/>
        </a:lnSpc>
        <a:spcBef>
          <a:spcPct val="0"/>
        </a:spcBef>
        <a:spcAft>
          <a:spcPct val="0"/>
        </a:spcAft>
        <a:defRPr sz="2200" b="1">
          <a:solidFill>
            <a:srgbClr val="4E97BE"/>
          </a:solidFill>
          <a:latin typeface="+mj-lt"/>
          <a:ea typeface="+mj-ea"/>
          <a:cs typeface="+mj-cs"/>
        </a:defRPr>
      </a:lvl1pPr>
      <a:lvl2pPr algn="l" defTabSz="912813" rtl="0" eaLnBrk="1" fontAlgn="base" hangingPunct="1">
        <a:lnSpc>
          <a:spcPct val="95000"/>
        </a:lnSpc>
        <a:spcBef>
          <a:spcPct val="0"/>
        </a:spcBef>
        <a:spcAft>
          <a:spcPct val="0"/>
        </a:spcAft>
        <a:defRPr sz="2200" b="1">
          <a:solidFill>
            <a:srgbClr val="4E97BE"/>
          </a:solidFill>
          <a:latin typeface="Times New Roman" pitchFamily="18" charset="0"/>
        </a:defRPr>
      </a:lvl2pPr>
      <a:lvl3pPr algn="l" defTabSz="912813" rtl="0" eaLnBrk="1" fontAlgn="base" hangingPunct="1">
        <a:lnSpc>
          <a:spcPct val="95000"/>
        </a:lnSpc>
        <a:spcBef>
          <a:spcPct val="0"/>
        </a:spcBef>
        <a:spcAft>
          <a:spcPct val="0"/>
        </a:spcAft>
        <a:defRPr sz="2200" b="1">
          <a:solidFill>
            <a:srgbClr val="4E97BE"/>
          </a:solidFill>
          <a:latin typeface="Times New Roman" pitchFamily="18" charset="0"/>
        </a:defRPr>
      </a:lvl3pPr>
      <a:lvl4pPr algn="l" defTabSz="912813" rtl="0" eaLnBrk="1" fontAlgn="base" hangingPunct="1">
        <a:lnSpc>
          <a:spcPct val="95000"/>
        </a:lnSpc>
        <a:spcBef>
          <a:spcPct val="0"/>
        </a:spcBef>
        <a:spcAft>
          <a:spcPct val="0"/>
        </a:spcAft>
        <a:defRPr sz="2200" b="1">
          <a:solidFill>
            <a:srgbClr val="4E97BE"/>
          </a:solidFill>
          <a:latin typeface="Times New Roman" pitchFamily="18" charset="0"/>
        </a:defRPr>
      </a:lvl4pPr>
      <a:lvl5pPr algn="l" defTabSz="912813" rtl="0" eaLnBrk="1" fontAlgn="base" hangingPunct="1">
        <a:lnSpc>
          <a:spcPct val="95000"/>
        </a:lnSpc>
        <a:spcBef>
          <a:spcPct val="0"/>
        </a:spcBef>
        <a:spcAft>
          <a:spcPct val="0"/>
        </a:spcAft>
        <a:defRPr sz="2200" b="1">
          <a:solidFill>
            <a:srgbClr val="4E97BE"/>
          </a:solidFill>
          <a:latin typeface="Times New Roman" pitchFamily="18" charset="0"/>
        </a:defRPr>
      </a:lvl5pPr>
      <a:lvl6pPr marL="457200" algn="l" defTabSz="912813" rtl="0" eaLnBrk="1" fontAlgn="base" hangingPunct="1">
        <a:lnSpc>
          <a:spcPct val="95000"/>
        </a:lnSpc>
        <a:spcBef>
          <a:spcPct val="0"/>
        </a:spcBef>
        <a:spcAft>
          <a:spcPct val="0"/>
        </a:spcAft>
        <a:defRPr sz="2200" b="1">
          <a:solidFill>
            <a:srgbClr val="4E97BE"/>
          </a:solidFill>
          <a:latin typeface="Times New Roman" pitchFamily="18" charset="0"/>
        </a:defRPr>
      </a:lvl6pPr>
      <a:lvl7pPr marL="914400" algn="l" defTabSz="912813" rtl="0" eaLnBrk="1" fontAlgn="base" hangingPunct="1">
        <a:lnSpc>
          <a:spcPct val="95000"/>
        </a:lnSpc>
        <a:spcBef>
          <a:spcPct val="0"/>
        </a:spcBef>
        <a:spcAft>
          <a:spcPct val="0"/>
        </a:spcAft>
        <a:defRPr sz="2200" b="1">
          <a:solidFill>
            <a:srgbClr val="4E97BE"/>
          </a:solidFill>
          <a:latin typeface="Times New Roman" pitchFamily="18" charset="0"/>
        </a:defRPr>
      </a:lvl7pPr>
      <a:lvl8pPr marL="1371600" algn="l" defTabSz="912813" rtl="0" eaLnBrk="1" fontAlgn="base" hangingPunct="1">
        <a:lnSpc>
          <a:spcPct val="95000"/>
        </a:lnSpc>
        <a:spcBef>
          <a:spcPct val="0"/>
        </a:spcBef>
        <a:spcAft>
          <a:spcPct val="0"/>
        </a:spcAft>
        <a:defRPr sz="2200" b="1">
          <a:solidFill>
            <a:srgbClr val="4E97BE"/>
          </a:solidFill>
          <a:latin typeface="Times New Roman" pitchFamily="18" charset="0"/>
        </a:defRPr>
      </a:lvl8pPr>
      <a:lvl9pPr marL="1828800" algn="l" defTabSz="912813" rtl="0" eaLnBrk="1" fontAlgn="base" hangingPunct="1">
        <a:lnSpc>
          <a:spcPct val="95000"/>
        </a:lnSpc>
        <a:spcBef>
          <a:spcPct val="0"/>
        </a:spcBef>
        <a:spcAft>
          <a:spcPct val="0"/>
        </a:spcAft>
        <a:defRPr sz="2200" b="1">
          <a:solidFill>
            <a:srgbClr val="4E97BE"/>
          </a:solidFill>
          <a:latin typeface="Times New Roman" pitchFamily="18" charset="0"/>
        </a:defRPr>
      </a:lvl9pPr>
    </p:titleStyle>
    <p:bodyStyle>
      <a:lvl1pPr indent="3175" algn="l" defTabSz="1236663" rtl="0" eaLnBrk="1" fontAlgn="base" hangingPunct="1">
        <a:spcBef>
          <a:spcPct val="50000"/>
        </a:spcBef>
        <a:spcAft>
          <a:spcPct val="25000"/>
        </a:spcAft>
        <a:buClr>
          <a:schemeClr val="tx2"/>
        </a:buClr>
        <a:buSzPct val="80000"/>
        <a:buFont typeface="Wingdings" pitchFamily="2" charset="2"/>
        <a:defRPr sz="2200" b="1">
          <a:solidFill>
            <a:srgbClr val="E23E21"/>
          </a:solidFill>
          <a:latin typeface="+mn-lt"/>
          <a:ea typeface="+mn-ea"/>
          <a:cs typeface="+mn-cs"/>
        </a:defRPr>
      </a:lvl1pPr>
      <a:lvl2pPr marL="227013" indent="-222250" algn="l" defTabSz="1236663" rtl="0" eaLnBrk="1" fontAlgn="base" hangingPunct="1">
        <a:spcBef>
          <a:spcPct val="15000"/>
        </a:spcBef>
        <a:spcAft>
          <a:spcPct val="0"/>
        </a:spcAft>
        <a:buClr>
          <a:srgbClr val="E23E21"/>
        </a:buClr>
        <a:buSzPct val="80000"/>
        <a:buFont typeface="Wingdings" pitchFamily="2" charset="2"/>
        <a:buChar char="n"/>
        <a:defRPr>
          <a:solidFill>
            <a:schemeClr val="tx1"/>
          </a:solidFill>
          <a:latin typeface="+mn-lt"/>
        </a:defRPr>
      </a:lvl2pPr>
      <a:lvl3pPr marL="452438" indent="-223838" algn="l" defTabSz="1236663" rtl="0" eaLnBrk="1" fontAlgn="base" hangingPunct="1">
        <a:spcBef>
          <a:spcPct val="15000"/>
        </a:spcBef>
        <a:spcAft>
          <a:spcPct val="0"/>
        </a:spcAft>
        <a:buClr>
          <a:srgbClr val="4E97BE"/>
        </a:buClr>
        <a:buSzPct val="80000"/>
        <a:buFont typeface="Wingdings" pitchFamily="2" charset="2"/>
        <a:buChar char="n"/>
        <a:defRPr>
          <a:solidFill>
            <a:schemeClr val="tx1"/>
          </a:solidFill>
          <a:latin typeface="+mn-lt"/>
        </a:defRPr>
      </a:lvl3pPr>
      <a:lvl4pPr marL="669925" indent="-215900" algn="l" defTabSz="1236663" rtl="0" eaLnBrk="1" fontAlgn="base" hangingPunct="1">
        <a:spcBef>
          <a:spcPct val="15000"/>
        </a:spcBef>
        <a:spcAft>
          <a:spcPct val="0"/>
        </a:spcAft>
        <a:buClr>
          <a:schemeClr val="tx1"/>
        </a:buClr>
        <a:buFont typeface="Times New Roman" pitchFamily="18" charset="0"/>
        <a:buChar char="–"/>
        <a:defRPr>
          <a:solidFill>
            <a:schemeClr val="tx1"/>
          </a:solidFill>
          <a:latin typeface="+mn-lt"/>
        </a:defRPr>
      </a:lvl4pPr>
      <a:lvl5pPr marL="904875" indent="-233363" algn="l" defTabSz="1236663" rtl="0" eaLnBrk="1" fontAlgn="base" hangingPunct="1">
        <a:spcBef>
          <a:spcPct val="15000"/>
        </a:spcBef>
        <a:spcAft>
          <a:spcPct val="0"/>
        </a:spcAft>
        <a:buClr>
          <a:srgbClr val="E23E21"/>
        </a:buClr>
        <a:buFont typeface="Times New Roman" pitchFamily="18" charset="0"/>
        <a:buChar char="–"/>
        <a:defRPr>
          <a:solidFill>
            <a:schemeClr val="tx1"/>
          </a:solidFill>
          <a:latin typeface="+mn-lt"/>
        </a:defRPr>
      </a:lvl5pPr>
      <a:lvl6pPr marL="1362075" indent="-233363" algn="l" defTabSz="1236663" rtl="0" eaLnBrk="1" fontAlgn="base" hangingPunct="1">
        <a:spcBef>
          <a:spcPct val="15000"/>
        </a:spcBef>
        <a:spcAft>
          <a:spcPct val="0"/>
        </a:spcAft>
        <a:buClr>
          <a:srgbClr val="E23E21"/>
        </a:buClr>
        <a:buFont typeface="Times New Roman" pitchFamily="18" charset="0"/>
        <a:buChar char="–"/>
        <a:defRPr>
          <a:solidFill>
            <a:schemeClr val="tx1"/>
          </a:solidFill>
          <a:latin typeface="+mn-lt"/>
        </a:defRPr>
      </a:lvl6pPr>
      <a:lvl7pPr marL="1819275" indent="-233363" algn="l" defTabSz="1236663" rtl="0" eaLnBrk="1" fontAlgn="base" hangingPunct="1">
        <a:spcBef>
          <a:spcPct val="15000"/>
        </a:spcBef>
        <a:spcAft>
          <a:spcPct val="0"/>
        </a:spcAft>
        <a:buClr>
          <a:srgbClr val="E23E21"/>
        </a:buClr>
        <a:buFont typeface="Times New Roman" pitchFamily="18" charset="0"/>
        <a:buChar char="–"/>
        <a:defRPr>
          <a:solidFill>
            <a:schemeClr val="tx1"/>
          </a:solidFill>
          <a:latin typeface="+mn-lt"/>
        </a:defRPr>
      </a:lvl7pPr>
      <a:lvl8pPr marL="2276475" indent="-233363" algn="l" defTabSz="1236663" rtl="0" eaLnBrk="1" fontAlgn="base" hangingPunct="1">
        <a:spcBef>
          <a:spcPct val="15000"/>
        </a:spcBef>
        <a:spcAft>
          <a:spcPct val="0"/>
        </a:spcAft>
        <a:buClr>
          <a:srgbClr val="E23E21"/>
        </a:buClr>
        <a:buFont typeface="Times New Roman" pitchFamily="18" charset="0"/>
        <a:buChar char="–"/>
        <a:defRPr>
          <a:solidFill>
            <a:schemeClr val="tx1"/>
          </a:solidFill>
          <a:latin typeface="+mn-lt"/>
        </a:defRPr>
      </a:lvl8pPr>
      <a:lvl9pPr marL="2733675" indent="-233363" algn="l" defTabSz="1236663" rtl="0" eaLnBrk="1" fontAlgn="base" hangingPunct="1">
        <a:spcBef>
          <a:spcPct val="15000"/>
        </a:spcBef>
        <a:spcAft>
          <a:spcPct val="0"/>
        </a:spcAft>
        <a:buClr>
          <a:srgbClr val="E23E21"/>
        </a:buClr>
        <a:buFont typeface="Times New Roman" pitchFamily="18" charset="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hallesche-bkv.de/"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3517900" y="4510088"/>
            <a:ext cx="0" cy="26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36663" eaLnBrk="0" hangingPunct="0">
              <a:defRPr>
                <a:solidFill>
                  <a:schemeClr val="tx1"/>
                </a:solidFill>
                <a:latin typeface="Times New Roman" pitchFamily="18" charset="0"/>
                <a:cs typeface="Arial" pitchFamily="34" charset="0"/>
              </a:defRPr>
            </a:lvl1pPr>
            <a:lvl2pPr marL="742950" indent="-285750" defTabSz="1236663" eaLnBrk="0" hangingPunct="0">
              <a:defRPr>
                <a:solidFill>
                  <a:schemeClr val="tx1"/>
                </a:solidFill>
                <a:latin typeface="Times New Roman" pitchFamily="18" charset="0"/>
                <a:cs typeface="Arial" pitchFamily="34" charset="0"/>
              </a:defRPr>
            </a:lvl2pPr>
            <a:lvl3pPr marL="1143000" indent="-228600" defTabSz="1236663" eaLnBrk="0" hangingPunct="0">
              <a:defRPr>
                <a:solidFill>
                  <a:schemeClr val="tx1"/>
                </a:solidFill>
                <a:latin typeface="Times New Roman" pitchFamily="18" charset="0"/>
                <a:cs typeface="Arial" pitchFamily="34" charset="0"/>
              </a:defRPr>
            </a:lvl3pPr>
            <a:lvl4pPr marL="1600200" indent="-228600" defTabSz="1236663" eaLnBrk="0" hangingPunct="0">
              <a:defRPr>
                <a:solidFill>
                  <a:schemeClr val="tx1"/>
                </a:solidFill>
                <a:latin typeface="Times New Roman" pitchFamily="18" charset="0"/>
                <a:cs typeface="Arial" pitchFamily="34" charset="0"/>
              </a:defRPr>
            </a:lvl4pPr>
            <a:lvl5pPr marL="2057400" indent="-228600" defTabSz="1236663" eaLnBrk="0" hangingPunct="0">
              <a:defRPr>
                <a:solidFill>
                  <a:schemeClr val="tx1"/>
                </a:solidFill>
                <a:latin typeface="Times New Roman" pitchFamily="18" charset="0"/>
                <a:cs typeface="Arial" pitchFamily="34" charset="0"/>
              </a:defRPr>
            </a:lvl5pPr>
            <a:lvl6pPr marL="2514600" indent="-228600" defTabSz="1236663"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defTabSz="1236663"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defTabSz="1236663"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defTabSz="1236663"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lnSpc>
                <a:spcPts val="2075"/>
              </a:lnSpc>
              <a:buClr>
                <a:schemeClr val="tx2"/>
              </a:buClr>
              <a:buSzPct val="145000"/>
              <a:buFont typeface="Times New Roman" pitchFamily="18" charset="0"/>
              <a:buNone/>
            </a:pPr>
            <a:endParaRPr lang="de-DE" sz="900" dirty="0"/>
          </a:p>
        </p:txBody>
      </p:sp>
      <p:sp>
        <p:nvSpPr>
          <p:cNvPr id="3076" name="Rectangle 4"/>
          <p:cNvSpPr>
            <a:spLocks noGrp="1" noChangeArrowheads="1"/>
          </p:cNvSpPr>
          <p:nvPr>
            <p:ph type="ctrTitle"/>
          </p:nvPr>
        </p:nvSpPr>
        <p:spPr>
          <a:xfrm>
            <a:off x="360363" y="2306638"/>
            <a:ext cx="3148298" cy="862031"/>
          </a:xfrm>
        </p:spPr>
        <p:txBody>
          <a:bodyPr>
            <a:spAutoFit/>
          </a:bodyPr>
          <a:lstStyle/>
          <a:p>
            <a:pPr eaLnBrk="1" hangingPunct="1"/>
            <a:r>
              <a:rPr lang="de-DE" altLang="de-DE" dirty="0" smtClean="0"/>
              <a:t>Vorsorge-Schecks</a:t>
            </a:r>
            <a:r>
              <a:rPr lang="de-DE" altLang="de-DE" sz="3300" dirty="0" smtClean="0"/>
              <a:t/>
            </a:r>
            <a:br>
              <a:rPr lang="de-DE" altLang="de-DE" sz="3300" dirty="0" smtClean="0"/>
            </a:br>
            <a:r>
              <a:rPr lang="de-DE" altLang="de-DE" sz="1800" b="0" dirty="0" smtClean="0">
                <a:solidFill>
                  <a:schemeClr val="tx1"/>
                </a:solidFill>
              </a:rPr>
              <a:t>Die Innovation im bKV-Markt!</a:t>
            </a:r>
          </a:p>
        </p:txBody>
      </p:sp>
      <p:sp>
        <p:nvSpPr>
          <p:cNvPr id="6" name="Rectangle 5"/>
          <p:cNvSpPr>
            <a:spLocks noChangeArrowheads="1"/>
          </p:cNvSpPr>
          <p:nvPr/>
        </p:nvSpPr>
        <p:spPr bwMode="auto">
          <a:xfrm>
            <a:off x="339725" y="5197475"/>
            <a:ext cx="7854950"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defTabSz="1236663" eaLnBrk="1" hangingPunct="1">
              <a:spcBef>
                <a:spcPct val="0"/>
              </a:spcBef>
              <a:buClr>
                <a:schemeClr val="tx2"/>
              </a:buClr>
              <a:buSzPct val="145000"/>
            </a:pPr>
            <a:r>
              <a:rPr lang="de-DE" dirty="0"/>
              <a:t>Anlass · Ort · Datum</a:t>
            </a:r>
          </a:p>
          <a:p>
            <a:pPr defTabSz="1236663" eaLnBrk="1" hangingPunct="1">
              <a:spcBef>
                <a:spcPct val="0"/>
              </a:spcBef>
              <a:buClr>
                <a:schemeClr val="tx2"/>
              </a:buClr>
              <a:buSzPct val="145000"/>
            </a:pPr>
            <a:r>
              <a:rPr lang="de-DE" dirty="0"/>
              <a:t>Autor (Vor- und Zuname</a:t>
            </a:r>
            <a:r>
              <a:rPr lang="de-DE" dirty="0" smtClean="0"/>
              <a:t>)</a:t>
            </a:r>
            <a:endParaRPr lang="de-DE" dirty="0"/>
          </a:p>
        </p:txBody>
      </p:sp>
      <p:pic>
        <p:nvPicPr>
          <p:cNvPr id="575490" name="Picture 2" descr="N:\ALLE\Verkaufskonzeption\Gruppe\bKV\bKV 2.0 - Relaunch Vorsorge-Scheck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129974"/>
            <a:ext cx="3439005" cy="464884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ieren 9"/>
          <p:cNvGrpSpPr/>
          <p:nvPr/>
        </p:nvGrpSpPr>
        <p:grpSpPr>
          <a:xfrm rot="461582">
            <a:off x="4471772" y="1905605"/>
            <a:ext cx="1955443" cy="1955443"/>
            <a:chOff x="4455793" y="1806551"/>
            <a:chExt cx="2160016" cy="2160016"/>
          </a:xfrm>
        </p:grpSpPr>
        <p:sp>
          <p:nvSpPr>
            <p:cNvPr id="2" name="Rad 1"/>
            <p:cNvSpPr/>
            <p:nvPr/>
          </p:nvSpPr>
          <p:spPr bwMode="auto">
            <a:xfrm rot="21210019">
              <a:off x="4823584" y="2184659"/>
              <a:ext cx="1445995" cy="1386100"/>
            </a:xfrm>
            <a:prstGeom prst="donut">
              <a:avLst>
                <a:gd name="adj" fmla="val 16041"/>
              </a:avLst>
            </a:prstGeom>
            <a:solidFill>
              <a:schemeClr val="bg1"/>
            </a:solidFill>
            <a:ln w="12700"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marL="0" marR="0" indent="1588" algn="l" defTabSz="857250" rtl="0" eaLnBrk="0" fontAlgn="base" latinLnBrk="0" hangingPunct="0">
                <a:lnSpc>
                  <a:spcPct val="100000"/>
                </a:lnSpc>
                <a:spcBef>
                  <a:spcPct val="50000"/>
                </a:spcBef>
                <a:spcAft>
                  <a:spcPct val="0"/>
                </a:spcAft>
                <a:buClr>
                  <a:schemeClr val="accent1"/>
                </a:buClr>
                <a:buSzTx/>
                <a:buFont typeface="Times New Roman" pitchFamily="18" charset="0"/>
                <a:buNone/>
                <a:tabLst/>
              </a:pPr>
              <a:endParaRPr kumimoji="0" lang="de-DE" sz="1800" b="0" i="0" u="none" strike="noStrike" cap="none" normalizeH="0" baseline="0" dirty="0" smtClean="0">
                <a:ln>
                  <a:noFill/>
                </a:ln>
                <a:solidFill>
                  <a:schemeClr val="tx1"/>
                </a:solidFill>
                <a:effectLst/>
                <a:latin typeface="Times New Roman" pitchFamily="18" charset="0"/>
              </a:endParaRPr>
            </a:p>
          </p:txBody>
        </p:sp>
        <p:sp>
          <p:nvSpPr>
            <p:cNvPr id="3" name="Rechteck 2"/>
            <p:cNvSpPr/>
            <p:nvPr/>
          </p:nvSpPr>
          <p:spPr bwMode="auto">
            <a:xfrm rot="20777064">
              <a:off x="4682743" y="2704713"/>
              <a:ext cx="1640920" cy="363692"/>
            </a:xfrm>
            <a:prstGeom prst="rect">
              <a:avLst/>
            </a:prstGeom>
            <a:solidFill>
              <a:schemeClr val="bg1"/>
            </a:solidFill>
            <a:ln w="12700"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marL="0" marR="0" indent="1588" algn="l" defTabSz="857250" rtl="0" eaLnBrk="0" fontAlgn="base" latinLnBrk="0" hangingPunct="0">
                <a:lnSpc>
                  <a:spcPct val="100000"/>
                </a:lnSpc>
                <a:spcBef>
                  <a:spcPct val="50000"/>
                </a:spcBef>
                <a:spcAft>
                  <a:spcPct val="0"/>
                </a:spcAft>
                <a:buClr>
                  <a:schemeClr val="accent1"/>
                </a:buClr>
                <a:buSzTx/>
                <a:buFont typeface="Times New Roman" pitchFamily="18" charset="0"/>
                <a:buNone/>
                <a:tabLst/>
              </a:pPr>
              <a:endParaRPr kumimoji="0" lang="de-DE" sz="1800" b="0" i="0" u="none" strike="noStrike" cap="none" normalizeH="0" baseline="0" dirty="0" smtClean="0">
                <a:ln>
                  <a:noFill/>
                </a:ln>
                <a:solidFill>
                  <a:schemeClr val="tx1"/>
                </a:solidFill>
                <a:effectLst/>
                <a:latin typeface="Times New Roman" pitchFamily="18" charset="0"/>
              </a:endParaRPr>
            </a:p>
          </p:txBody>
        </p:sp>
        <p:pic>
          <p:nvPicPr>
            <p:cNvPr id="577540" name="Picture 4" descr="C:\Users\xi06885\AppData\Local\Temp\notes08F134\144870_HA_Siegel_Original.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rot="21265482">
              <a:off x="4455793" y="1806551"/>
              <a:ext cx="2160016" cy="216001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feld 11"/>
          <p:cNvSpPr txBox="1"/>
          <p:nvPr/>
        </p:nvSpPr>
        <p:spPr>
          <a:xfrm rot="21247031">
            <a:off x="-136372" y="3386499"/>
            <a:ext cx="2486387" cy="904739"/>
          </a:xfrm>
          <a:prstGeom prst="rect">
            <a:avLst/>
          </a:prstGeom>
          <a:solidFill>
            <a:srgbClr val="E23E21"/>
          </a:solidFill>
        </p:spPr>
        <p:txBody>
          <a:bodyPr wrap="square" lIns="36000" tIns="36000" rIns="123983" bIns="61992" rtlCol="0">
            <a:noAutofit/>
          </a:bodyPr>
          <a:lstStyle/>
          <a:p>
            <a:pPr marL="273050" eaLnBrk="1" hangingPunct="1">
              <a:spcBef>
                <a:spcPts val="0"/>
              </a:spcBef>
            </a:pPr>
            <a:r>
              <a:rPr lang="de-DE" altLang="de-DE" sz="2100" b="1" dirty="0" smtClean="0">
                <a:solidFill>
                  <a:schemeClr val="bg1"/>
                </a:solidFill>
                <a:cs typeface="Times New Roman" panose="02020603050405020304" pitchFamily="18" charset="0"/>
              </a:rPr>
              <a:t>NEU:</a:t>
            </a:r>
          </a:p>
          <a:p>
            <a:pPr marL="273050" eaLnBrk="1" hangingPunct="1">
              <a:lnSpc>
                <a:spcPts val="1700"/>
              </a:lnSpc>
              <a:spcBef>
                <a:spcPts val="0"/>
              </a:spcBef>
            </a:pPr>
            <a:r>
              <a:rPr lang="de-DE" altLang="de-DE" sz="1700" b="1" dirty="0" smtClean="0">
                <a:solidFill>
                  <a:schemeClr val="bg1"/>
                </a:solidFill>
                <a:cs typeface="Times New Roman" panose="02020603050405020304" pitchFamily="18" charset="0"/>
              </a:rPr>
              <a:t>3 weitere bKV-Tarife</a:t>
            </a:r>
          </a:p>
          <a:p>
            <a:pPr marL="273050" eaLnBrk="1" hangingPunct="1">
              <a:lnSpc>
                <a:spcPts val="1700"/>
              </a:lnSpc>
              <a:spcBef>
                <a:spcPts val="0"/>
              </a:spcBef>
            </a:pPr>
            <a:r>
              <a:rPr lang="de-DE" altLang="de-DE" sz="1700" b="1" dirty="0" smtClean="0">
                <a:solidFill>
                  <a:schemeClr val="bg1"/>
                </a:solidFill>
                <a:cs typeface="Times New Roman" panose="02020603050405020304" pitchFamily="18" charset="0"/>
              </a:rPr>
              <a:t>mit Vorsorge-Schecks</a:t>
            </a:r>
            <a:endParaRPr lang="de-DE" altLang="de-DE" sz="17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73341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HALLESCHE Vorsorge-Schecks</a:t>
            </a:r>
          </a:p>
        </p:txBody>
      </p:sp>
      <p:sp>
        <p:nvSpPr>
          <p:cNvPr id="3" name="Inhaltsplatzhalter 2"/>
          <p:cNvSpPr>
            <a:spLocks noGrp="1"/>
          </p:cNvSpPr>
          <p:nvPr>
            <p:ph idx="1"/>
          </p:nvPr>
        </p:nvSpPr>
        <p:spPr>
          <a:xfrm>
            <a:off x="323850" y="1131888"/>
            <a:ext cx="8496300" cy="4969059"/>
          </a:xfrm>
        </p:spPr>
        <p:txBody>
          <a:bodyPr/>
          <a:lstStyle/>
          <a:p>
            <a:r>
              <a:rPr lang="de-DE" dirty="0" smtClean="0"/>
              <a:t>Leistungen für Frauen</a:t>
            </a:r>
          </a:p>
          <a:p>
            <a:pPr lvl="1" eaLnBrk="0" hangingPunct="0"/>
            <a:r>
              <a:rPr lang="de-DE" kern="1200" dirty="0" smtClean="0">
                <a:latin typeface="Times New Roman" pitchFamily="18" charset="0"/>
                <a:ea typeface="+mn-ea"/>
                <a:cs typeface="Arial" pitchFamily="34" charset="0"/>
                <a:sym typeface="Wingdings" pitchFamily="2" charset="2"/>
              </a:rPr>
              <a:t>VORSORGE</a:t>
            </a:r>
            <a:r>
              <a:rPr lang="de-DE" sz="800" b="1" dirty="0">
                <a:solidFill>
                  <a:schemeClr val="bg1"/>
                </a:solidFill>
              </a:rPr>
              <a:t> </a:t>
            </a:r>
            <a:r>
              <a:rPr lang="de-DE" i="1" kern="1200" dirty="0" smtClean="0">
                <a:latin typeface="Times New Roman" pitchFamily="18" charset="0"/>
                <a:ea typeface="+mn-ea"/>
                <a:cs typeface="Arial" pitchFamily="34" charset="0"/>
                <a:sym typeface="Wingdings" pitchFamily="2" charset="2"/>
              </a:rPr>
              <a:t>plus</a:t>
            </a:r>
          </a:p>
          <a:p>
            <a:pPr lvl="1" eaLnBrk="0" hangingPunct="0"/>
            <a:r>
              <a:rPr lang="de-DE" kern="1200" dirty="0" smtClean="0">
                <a:latin typeface="Times New Roman" pitchFamily="18" charset="0"/>
                <a:ea typeface="+mn-ea"/>
                <a:cs typeface="Arial" pitchFamily="34" charset="0"/>
                <a:sym typeface="Wingdings" pitchFamily="2" charset="2"/>
              </a:rPr>
              <a:t>VORSORGE</a:t>
            </a:r>
            <a:r>
              <a:rPr lang="de-DE" sz="800" b="1" dirty="0">
                <a:solidFill>
                  <a:schemeClr val="bg1"/>
                </a:solidFill>
              </a:rPr>
              <a:t> </a:t>
            </a:r>
            <a:r>
              <a:rPr lang="de-DE" i="1" kern="1200" dirty="0" smtClean="0">
                <a:latin typeface="Times New Roman" pitchFamily="18" charset="0"/>
                <a:ea typeface="+mn-ea"/>
                <a:cs typeface="Arial" pitchFamily="34" charset="0"/>
                <a:sym typeface="Wingdings" pitchFamily="2" charset="2"/>
              </a:rPr>
              <a:t>Zahn-Prophylaxe</a:t>
            </a:r>
          </a:p>
          <a:p>
            <a:pPr lvl="1" eaLnBrk="0" hangingPunct="0"/>
            <a:r>
              <a:rPr lang="de-DE" kern="1200" dirty="0" smtClean="0">
                <a:latin typeface="Times New Roman" pitchFamily="18" charset="0"/>
                <a:ea typeface="+mn-ea"/>
                <a:cs typeface="Arial" pitchFamily="34" charset="0"/>
                <a:sym typeface="Wingdings" pitchFamily="2" charset="2"/>
              </a:rPr>
              <a:t>VORSORGE</a:t>
            </a:r>
            <a:r>
              <a:rPr lang="de-DE" sz="800" b="1" dirty="0">
                <a:solidFill>
                  <a:schemeClr val="bg1"/>
                </a:solidFill>
              </a:rPr>
              <a:t> </a:t>
            </a:r>
            <a:r>
              <a:rPr lang="de-DE" i="1" kern="1200" dirty="0" smtClean="0">
                <a:latin typeface="Times New Roman" pitchFamily="18" charset="0"/>
                <a:ea typeface="+mn-ea"/>
                <a:cs typeface="Arial" pitchFamily="34" charset="0"/>
                <a:sym typeface="Wingdings" pitchFamily="2" charset="2"/>
              </a:rPr>
              <a:t>Erschöpfungs-Prophylaxe</a:t>
            </a:r>
            <a:r>
              <a:rPr lang="de-DE" kern="1200" dirty="0" smtClean="0">
                <a:latin typeface="Times New Roman" pitchFamily="18" charset="0"/>
                <a:ea typeface="+mn-ea"/>
                <a:cs typeface="Arial" pitchFamily="34" charset="0"/>
              </a:rPr>
              <a:t> </a:t>
            </a:r>
            <a:endParaRPr lang="de-DE" kern="1200" dirty="0">
              <a:latin typeface="Times New Roman" pitchFamily="18" charset="0"/>
              <a:ea typeface="+mn-ea"/>
              <a:cs typeface="Arial" pitchFamily="34" charset="0"/>
            </a:endParaRPr>
          </a:p>
        </p:txBody>
      </p:sp>
      <p:sp>
        <p:nvSpPr>
          <p:cNvPr id="4" name="Fußzeilenplatzhalter 3"/>
          <p:cNvSpPr>
            <a:spLocks noGrp="1"/>
          </p:cNvSpPr>
          <p:nvPr>
            <p:ph type="ftr" sz="quarter" idx="10"/>
          </p:nvPr>
        </p:nvSpPr>
        <p:spPr/>
        <p:txBody>
          <a:bodyPr/>
          <a:lstStyle/>
          <a:p>
            <a:r>
              <a:rPr lang="de-DE" smtClean="0"/>
              <a:t> Seite </a:t>
            </a:r>
            <a:fld id="{57125842-AE9E-41B2-8622-0B724AA1B752}" type="slidenum">
              <a:rPr lang="de-DE" smtClean="0"/>
              <a:pPr/>
              <a:t>10</a:t>
            </a:fld>
            <a:endParaRPr lang="de-DE" dirty="0"/>
          </a:p>
        </p:txBody>
      </p:sp>
      <p:sp>
        <p:nvSpPr>
          <p:cNvPr id="5" name="Textfeld 4"/>
          <p:cNvSpPr txBox="1"/>
          <p:nvPr/>
        </p:nvSpPr>
        <p:spPr>
          <a:xfrm>
            <a:off x="539552" y="6056426"/>
            <a:ext cx="6768752" cy="430887"/>
          </a:xfrm>
          <a:prstGeom prst="rect">
            <a:avLst/>
          </a:prstGeom>
          <a:noFill/>
        </p:spPr>
        <p:txBody>
          <a:bodyPr wrap="square" rtlCol="0">
            <a:spAutoFit/>
          </a:bodyPr>
          <a:lstStyle/>
          <a:p>
            <a:pPr marL="88900" indent="-88900"/>
            <a:r>
              <a:rPr lang="de-DE" sz="1100" dirty="0" smtClean="0"/>
              <a:t>*</a:t>
            </a:r>
            <a:r>
              <a:rPr lang="de-DE" sz="1100" dirty="0"/>
              <a:t> Der Wert der Erschöpfungs-Prophylaxe ist ergebnisabhängig. Er kann nicht hoch genug eingeschätzt werden, wenn dadurch z. B. </a:t>
            </a:r>
            <a:r>
              <a:rPr lang="de-DE" sz="1100" dirty="0" smtClean="0"/>
              <a:t>ein Burnout </a:t>
            </a:r>
            <a:r>
              <a:rPr lang="de-DE" sz="1100" dirty="0"/>
              <a:t>abgewendet werden kann. Im Beispiel ist der Wert deshalb nicht berücksichtigt.</a:t>
            </a:r>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a:ext>
            </a:extLst>
          </a:blip>
          <a:srcRect l="6779" t="18519" r="2178" b="50687"/>
          <a:stretch/>
        </p:blipFill>
        <p:spPr>
          <a:xfrm>
            <a:off x="478971" y="2708920"/>
            <a:ext cx="6923316" cy="3312368"/>
          </a:xfrm>
          <a:prstGeom prst="rect">
            <a:avLst/>
          </a:prstGeom>
        </p:spPr>
      </p:pic>
      <p:pic>
        <p:nvPicPr>
          <p:cNvPr id="9" name="Grafik 8"/>
          <p:cNvPicPr>
            <a:picLocks noChangeAspect="1"/>
          </p:cNvPicPr>
          <p:nvPr/>
        </p:nvPicPr>
        <p:blipFill rotWithShape="1">
          <a:blip r:embed="rId2" cstate="print">
            <a:extLst>
              <a:ext uri="{28A0092B-C50C-407E-A947-70E740481C1C}">
                <a14:useLocalDpi xmlns:a14="http://schemas.microsoft.com/office/drawing/2010/main"/>
              </a:ext>
            </a:extLst>
          </a:blip>
          <a:srcRect l="8303" t="77287" r="49897" b="11870"/>
          <a:stretch/>
        </p:blipFill>
        <p:spPr>
          <a:xfrm rot="472702">
            <a:off x="5501034" y="1769137"/>
            <a:ext cx="3178629" cy="1166394"/>
          </a:xfrm>
          <a:prstGeom prst="rect">
            <a:avLst/>
          </a:prstGeom>
        </p:spPr>
      </p:pic>
    </p:spTree>
    <p:extLst>
      <p:ext uri="{BB962C8B-B14F-4D97-AF65-F5344CB8AC3E}">
        <p14:creationId xmlns:p14="http://schemas.microsoft.com/office/powerpoint/2010/main" val="2399712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HALLESCHE Vorsorge-Schecks</a:t>
            </a:r>
          </a:p>
        </p:txBody>
      </p:sp>
      <p:sp>
        <p:nvSpPr>
          <p:cNvPr id="3" name="Inhaltsplatzhalter 2"/>
          <p:cNvSpPr>
            <a:spLocks noGrp="1"/>
          </p:cNvSpPr>
          <p:nvPr>
            <p:ph idx="1"/>
          </p:nvPr>
        </p:nvSpPr>
        <p:spPr>
          <a:xfrm>
            <a:off x="323850" y="1131888"/>
            <a:ext cx="8496300" cy="4969059"/>
          </a:xfrm>
        </p:spPr>
        <p:txBody>
          <a:bodyPr/>
          <a:lstStyle/>
          <a:p>
            <a:r>
              <a:rPr lang="de-DE" dirty="0" smtClean="0"/>
              <a:t>Leistungen für Männer</a:t>
            </a:r>
          </a:p>
          <a:p>
            <a:pPr lvl="1" eaLnBrk="0" hangingPunct="0"/>
            <a:r>
              <a:rPr lang="de-DE" kern="1200" dirty="0" smtClean="0">
                <a:latin typeface="Times New Roman" pitchFamily="18" charset="0"/>
                <a:ea typeface="+mn-ea"/>
                <a:cs typeface="Arial" pitchFamily="34" charset="0"/>
                <a:sym typeface="Wingdings" pitchFamily="2" charset="2"/>
              </a:rPr>
              <a:t>VORSORGE</a:t>
            </a:r>
            <a:r>
              <a:rPr lang="de-DE" sz="800" b="1" dirty="0">
                <a:solidFill>
                  <a:schemeClr val="bg1"/>
                </a:solidFill>
              </a:rPr>
              <a:t> </a:t>
            </a:r>
            <a:r>
              <a:rPr lang="de-DE" i="1" kern="1200" dirty="0" smtClean="0">
                <a:latin typeface="Times New Roman" pitchFamily="18" charset="0"/>
                <a:ea typeface="+mn-ea"/>
                <a:cs typeface="Arial" pitchFamily="34" charset="0"/>
                <a:sym typeface="Wingdings" pitchFamily="2" charset="2"/>
              </a:rPr>
              <a:t>plus</a:t>
            </a:r>
          </a:p>
          <a:p>
            <a:pPr lvl="1" eaLnBrk="0" hangingPunct="0"/>
            <a:r>
              <a:rPr lang="de-DE" kern="1200" dirty="0" smtClean="0">
                <a:latin typeface="Times New Roman" pitchFamily="18" charset="0"/>
                <a:ea typeface="+mn-ea"/>
                <a:cs typeface="Arial" pitchFamily="34" charset="0"/>
                <a:sym typeface="Wingdings" pitchFamily="2" charset="2"/>
              </a:rPr>
              <a:t>VORSORGE</a:t>
            </a:r>
            <a:r>
              <a:rPr lang="de-DE" sz="800" b="1" dirty="0">
                <a:solidFill>
                  <a:schemeClr val="bg1"/>
                </a:solidFill>
              </a:rPr>
              <a:t> </a:t>
            </a:r>
            <a:r>
              <a:rPr lang="de-DE" i="1" kern="1200" dirty="0" smtClean="0">
                <a:latin typeface="Times New Roman" pitchFamily="18" charset="0"/>
                <a:ea typeface="+mn-ea"/>
                <a:cs typeface="Arial" pitchFamily="34" charset="0"/>
                <a:sym typeface="Wingdings" pitchFamily="2" charset="2"/>
              </a:rPr>
              <a:t>Zahn-Prophylaxe</a:t>
            </a:r>
          </a:p>
          <a:p>
            <a:pPr lvl="1" eaLnBrk="0" hangingPunct="0"/>
            <a:r>
              <a:rPr lang="de-DE" kern="1200" dirty="0" smtClean="0">
                <a:latin typeface="Times New Roman" pitchFamily="18" charset="0"/>
                <a:ea typeface="+mn-ea"/>
                <a:cs typeface="Arial" pitchFamily="34" charset="0"/>
                <a:sym typeface="Wingdings" pitchFamily="2" charset="2"/>
              </a:rPr>
              <a:t>VORSORGE</a:t>
            </a:r>
            <a:r>
              <a:rPr lang="de-DE" sz="800" b="1" dirty="0">
                <a:solidFill>
                  <a:schemeClr val="bg1"/>
                </a:solidFill>
              </a:rPr>
              <a:t> </a:t>
            </a:r>
            <a:r>
              <a:rPr lang="de-DE" i="1" kern="1200" dirty="0" smtClean="0">
                <a:latin typeface="Times New Roman" pitchFamily="18" charset="0"/>
                <a:ea typeface="+mn-ea"/>
                <a:cs typeface="Arial" pitchFamily="34" charset="0"/>
                <a:sym typeface="Wingdings" pitchFamily="2" charset="2"/>
              </a:rPr>
              <a:t>Erschöpfungs-Prophylaxe</a:t>
            </a:r>
            <a:r>
              <a:rPr lang="de-DE" kern="1200" dirty="0" smtClean="0">
                <a:latin typeface="Times New Roman" pitchFamily="18" charset="0"/>
                <a:ea typeface="+mn-ea"/>
                <a:cs typeface="Arial" pitchFamily="34" charset="0"/>
              </a:rPr>
              <a:t> </a:t>
            </a:r>
            <a:endParaRPr lang="de-DE" kern="1200" dirty="0">
              <a:latin typeface="Times New Roman" pitchFamily="18" charset="0"/>
              <a:ea typeface="+mn-ea"/>
              <a:cs typeface="Arial" pitchFamily="34" charset="0"/>
            </a:endParaRPr>
          </a:p>
        </p:txBody>
      </p:sp>
      <p:sp>
        <p:nvSpPr>
          <p:cNvPr id="4" name="Fußzeilenplatzhalter 3"/>
          <p:cNvSpPr>
            <a:spLocks noGrp="1"/>
          </p:cNvSpPr>
          <p:nvPr>
            <p:ph type="ftr" sz="quarter" idx="10"/>
          </p:nvPr>
        </p:nvSpPr>
        <p:spPr/>
        <p:txBody>
          <a:bodyPr/>
          <a:lstStyle/>
          <a:p>
            <a:r>
              <a:rPr lang="de-DE" smtClean="0"/>
              <a:t> Seite </a:t>
            </a:r>
            <a:fld id="{57125842-AE9E-41B2-8622-0B724AA1B752}" type="slidenum">
              <a:rPr lang="de-DE" smtClean="0"/>
              <a:pPr/>
              <a:t>11</a:t>
            </a:fld>
            <a:endParaRPr lang="de-DE" dirty="0"/>
          </a:p>
        </p:txBody>
      </p:sp>
      <p:sp>
        <p:nvSpPr>
          <p:cNvPr id="5" name="Textfeld 4"/>
          <p:cNvSpPr txBox="1"/>
          <p:nvPr/>
        </p:nvSpPr>
        <p:spPr>
          <a:xfrm>
            <a:off x="539552" y="6056426"/>
            <a:ext cx="6768752" cy="430887"/>
          </a:xfrm>
          <a:prstGeom prst="rect">
            <a:avLst/>
          </a:prstGeom>
          <a:noFill/>
        </p:spPr>
        <p:txBody>
          <a:bodyPr wrap="square" rtlCol="0">
            <a:spAutoFit/>
          </a:bodyPr>
          <a:lstStyle/>
          <a:p>
            <a:pPr marL="88900" indent="-88900"/>
            <a:r>
              <a:rPr lang="de-DE" sz="1100" dirty="0" smtClean="0"/>
              <a:t>*</a:t>
            </a:r>
            <a:r>
              <a:rPr lang="de-DE" sz="1100" dirty="0"/>
              <a:t> Der Wert der Erschöpfungs-Prophylaxe ist ergebnisabhängig. Er kann nicht hoch genug eingeschätzt werden, wenn dadurch z. B. </a:t>
            </a:r>
            <a:r>
              <a:rPr lang="de-DE" sz="1100" dirty="0" smtClean="0"/>
              <a:t>ein Burnout </a:t>
            </a:r>
            <a:r>
              <a:rPr lang="de-DE" sz="1100" dirty="0"/>
              <a:t>abgewendet werden kann. Im Beispiel ist der Wert deshalb nicht berücksichtigt.</a:t>
            </a:r>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a:ext>
            </a:extLst>
          </a:blip>
          <a:srcRect l="6754" t="49217" r="2203" b="25299"/>
          <a:stretch/>
        </p:blipFill>
        <p:spPr>
          <a:xfrm>
            <a:off x="478971" y="2708920"/>
            <a:ext cx="6923316" cy="2741194"/>
          </a:xfrm>
          <a:prstGeom prst="rect">
            <a:avLst/>
          </a:prstGeom>
        </p:spPr>
      </p:pic>
      <p:pic>
        <p:nvPicPr>
          <p:cNvPr id="9" name="Grafik 8"/>
          <p:cNvPicPr>
            <a:picLocks noChangeAspect="1"/>
          </p:cNvPicPr>
          <p:nvPr/>
        </p:nvPicPr>
        <p:blipFill rotWithShape="1">
          <a:blip r:embed="rId2" cstate="print">
            <a:extLst>
              <a:ext uri="{28A0092B-C50C-407E-A947-70E740481C1C}">
                <a14:useLocalDpi xmlns:a14="http://schemas.microsoft.com/office/drawing/2010/main"/>
              </a:ext>
            </a:extLst>
          </a:blip>
          <a:srcRect l="53799" t="77400" r="4401" b="11757"/>
          <a:stretch/>
        </p:blipFill>
        <p:spPr>
          <a:xfrm rot="472702">
            <a:off x="5501034" y="1769137"/>
            <a:ext cx="3178629" cy="1166394"/>
          </a:xfrm>
          <a:prstGeom prst="rect">
            <a:avLst/>
          </a:prstGeom>
        </p:spPr>
      </p:pic>
    </p:spTree>
    <p:extLst>
      <p:ext uri="{BB962C8B-B14F-4D97-AF65-F5344CB8AC3E}">
        <p14:creationId xmlns:p14="http://schemas.microsoft.com/office/powerpoint/2010/main" val="64790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HALLESCHE Vorsorge-Schecks</a:t>
            </a:r>
          </a:p>
        </p:txBody>
      </p:sp>
      <p:sp>
        <p:nvSpPr>
          <p:cNvPr id="3" name="Inhaltsplatzhalter 2"/>
          <p:cNvSpPr>
            <a:spLocks noGrp="1"/>
          </p:cNvSpPr>
          <p:nvPr>
            <p:ph idx="1"/>
          </p:nvPr>
        </p:nvSpPr>
        <p:spPr>
          <a:xfrm>
            <a:off x="323850" y="1131888"/>
            <a:ext cx="8496300" cy="496912"/>
          </a:xfrm>
        </p:spPr>
        <p:txBody>
          <a:bodyPr/>
          <a:lstStyle/>
          <a:p>
            <a:r>
              <a:rPr lang="de-DE" altLang="de-DE" dirty="0"/>
              <a:t>Leistungen VORSORGE </a:t>
            </a:r>
            <a:r>
              <a:rPr lang="de-DE" altLang="de-DE" i="1" dirty="0" smtClean="0"/>
              <a:t>Zahn-Prophylaxe </a:t>
            </a:r>
            <a:r>
              <a:rPr lang="de-DE" altLang="de-DE" dirty="0" smtClean="0"/>
              <a:t>im Detail</a:t>
            </a:r>
            <a:endParaRPr lang="de-DE" dirty="0"/>
          </a:p>
        </p:txBody>
      </p:sp>
      <p:sp>
        <p:nvSpPr>
          <p:cNvPr id="4" name="Fußzeilenplatzhalter 3"/>
          <p:cNvSpPr>
            <a:spLocks noGrp="1"/>
          </p:cNvSpPr>
          <p:nvPr>
            <p:ph type="ftr" sz="quarter" idx="10"/>
          </p:nvPr>
        </p:nvSpPr>
        <p:spPr/>
        <p:txBody>
          <a:bodyPr/>
          <a:lstStyle/>
          <a:p>
            <a:r>
              <a:rPr lang="de-DE" smtClean="0"/>
              <a:t> Seite </a:t>
            </a:r>
            <a:fld id="{57125842-AE9E-41B2-8622-0B724AA1B752}" type="slidenum">
              <a:rPr lang="de-DE" smtClean="0"/>
              <a:pPr/>
              <a:t>12</a:t>
            </a:fld>
            <a:endParaRPr lang="de-DE" dirty="0"/>
          </a:p>
        </p:txBody>
      </p:sp>
      <p:sp>
        <p:nvSpPr>
          <p:cNvPr id="5" name="Text Box 4"/>
          <p:cNvSpPr txBox="1">
            <a:spLocks noChangeArrowheads="1"/>
          </p:cNvSpPr>
          <p:nvPr/>
        </p:nvSpPr>
        <p:spPr bwMode="auto">
          <a:xfrm>
            <a:off x="296944" y="1819300"/>
            <a:ext cx="1800225" cy="2880000"/>
          </a:xfrm>
          <a:prstGeom prst="rect">
            <a:avLst/>
          </a:prstGeom>
          <a:solidFill>
            <a:schemeClr val="accent1"/>
          </a:solidFill>
          <a:ln>
            <a:noFill/>
          </a:ln>
          <a:effectLst/>
          <a:extLst>
            <a:ext uri="{91240B29-F687-4F45-9708-019B960494DF}">
              <a14:hiddenLine xmlns:a14="http://schemas.microsoft.com/office/drawing/2010/main" w="12700" algn="ctr">
                <a:solidFill>
                  <a:srgbClr val="4E97B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0"/>
          <a:lstStyle>
            <a:lvl1pPr indent="1588" defTabSz="857250">
              <a:defRPr>
                <a:solidFill>
                  <a:schemeClr val="tx1"/>
                </a:solidFill>
                <a:latin typeface="Times New Roman" pitchFamily="18" charset="0"/>
              </a:defRPr>
            </a:lvl1pPr>
            <a:lvl2pPr marL="742950" indent="-285750" defTabSz="857250">
              <a:defRPr>
                <a:solidFill>
                  <a:schemeClr val="tx1"/>
                </a:solidFill>
                <a:latin typeface="Times New Roman" pitchFamily="18" charset="0"/>
              </a:defRPr>
            </a:lvl2pPr>
            <a:lvl3pPr marL="1143000" indent="-228600" defTabSz="857250">
              <a:defRPr>
                <a:solidFill>
                  <a:schemeClr val="tx1"/>
                </a:solidFill>
                <a:latin typeface="Times New Roman" pitchFamily="18" charset="0"/>
              </a:defRPr>
            </a:lvl3pPr>
            <a:lvl4pPr marL="1600200" indent="-228600" defTabSz="857250">
              <a:defRPr>
                <a:solidFill>
                  <a:schemeClr val="tx1"/>
                </a:solidFill>
                <a:latin typeface="Times New Roman" pitchFamily="18" charset="0"/>
              </a:defRPr>
            </a:lvl4pPr>
            <a:lvl5pPr marL="2057400" indent="-228600" defTabSz="857250">
              <a:defRPr>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9pPr>
          </a:lstStyle>
          <a:p>
            <a:pPr algn="ctr"/>
            <a:r>
              <a:rPr lang="de-DE" altLang="de-DE" sz="1600" dirty="0">
                <a:solidFill>
                  <a:schemeClr val="bg1"/>
                </a:solidFill>
              </a:rPr>
              <a:t> Leistungen</a:t>
            </a:r>
          </a:p>
          <a:p>
            <a:endParaRPr lang="de-DE" altLang="de-DE" sz="1600" dirty="0"/>
          </a:p>
          <a:p>
            <a:endParaRPr lang="de-DE" altLang="de-DE" sz="1600" dirty="0"/>
          </a:p>
        </p:txBody>
      </p:sp>
      <p:sp>
        <p:nvSpPr>
          <p:cNvPr id="6" name="Rectangle 8"/>
          <p:cNvSpPr>
            <a:spLocks noChangeArrowheads="1"/>
          </p:cNvSpPr>
          <p:nvPr/>
        </p:nvSpPr>
        <p:spPr bwMode="auto">
          <a:xfrm>
            <a:off x="4087437" y="5351235"/>
            <a:ext cx="1893888" cy="540000"/>
          </a:xfrm>
          <a:prstGeom prst="rect">
            <a:avLst/>
          </a:prstGeom>
          <a:solidFill>
            <a:schemeClr val="accent1"/>
          </a:solidFill>
          <a:ln>
            <a:noFill/>
          </a:ln>
          <a:effectLst/>
          <a:extLst>
            <a:ext uri="{91240B29-F687-4F45-9708-019B960494DF}">
              <a14:hiddenLine xmlns:a14="http://schemas.microsoft.com/office/drawing/2010/main" w="12700" algn="ctr">
                <a:solidFill>
                  <a:srgbClr val="4E97B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0"/>
          <a:lstStyle/>
          <a:p>
            <a:pPr indent="1588" algn="ctr" defTabSz="857250"/>
            <a:r>
              <a:rPr lang="de-DE" altLang="de-DE" sz="1600" dirty="0" smtClean="0">
                <a:solidFill>
                  <a:schemeClr val="bg1"/>
                </a:solidFill>
              </a:rPr>
              <a:t>Familienangehörige</a:t>
            </a:r>
            <a:endParaRPr lang="de-DE" altLang="de-DE" sz="1600" dirty="0">
              <a:solidFill>
                <a:schemeClr val="bg1"/>
              </a:solidFill>
            </a:endParaRPr>
          </a:p>
        </p:txBody>
      </p:sp>
      <p:sp>
        <p:nvSpPr>
          <p:cNvPr id="7" name="Text Box 12"/>
          <p:cNvSpPr txBox="1">
            <a:spLocks noChangeArrowheads="1"/>
          </p:cNvSpPr>
          <p:nvPr/>
        </p:nvSpPr>
        <p:spPr bwMode="auto">
          <a:xfrm>
            <a:off x="2154656" y="5351224"/>
            <a:ext cx="1871662" cy="540000"/>
          </a:xfrm>
          <a:prstGeom prst="rect">
            <a:avLst/>
          </a:prstGeom>
          <a:solidFill>
            <a:srgbClr val="D2EEF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indent="1588" defTabSz="857250">
              <a:defRPr>
                <a:solidFill>
                  <a:schemeClr val="tx1"/>
                </a:solidFill>
                <a:latin typeface="Times New Roman" pitchFamily="18" charset="0"/>
              </a:defRPr>
            </a:lvl1pPr>
            <a:lvl2pPr marL="742950" indent="-285750" defTabSz="857250">
              <a:defRPr>
                <a:solidFill>
                  <a:schemeClr val="tx1"/>
                </a:solidFill>
                <a:latin typeface="Times New Roman" pitchFamily="18" charset="0"/>
              </a:defRPr>
            </a:lvl2pPr>
            <a:lvl3pPr marL="1143000" indent="-228600" defTabSz="857250">
              <a:defRPr>
                <a:solidFill>
                  <a:schemeClr val="tx1"/>
                </a:solidFill>
                <a:latin typeface="Times New Roman" pitchFamily="18" charset="0"/>
              </a:defRPr>
            </a:lvl3pPr>
            <a:lvl4pPr marL="1600200" indent="-228600" defTabSz="857250">
              <a:defRPr>
                <a:solidFill>
                  <a:schemeClr val="tx1"/>
                </a:solidFill>
                <a:latin typeface="Times New Roman" pitchFamily="18" charset="0"/>
              </a:defRPr>
            </a:lvl4pPr>
            <a:lvl5pPr marL="2057400" indent="-228600" defTabSz="857250">
              <a:defRPr>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9pPr>
          </a:lstStyle>
          <a:p>
            <a:pPr algn="ctr"/>
            <a:r>
              <a:rPr lang="de-DE" altLang="de-DE" sz="2800"/>
              <a:t> </a:t>
            </a:r>
            <a:r>
              <a:rPr lang="de-DE" altLang="de-DE" sz="3600" b="1">
                <a:sym typeface="Wingdings" pitchFamily="2" charset="2"/>
              </a:rPr>
              <a:t></a:t>
            </a:r>
          </a:p>
        </p:txBody>
      </p:sp>
      <p:sp>
        <p:nvSpPr>
          <p:cNvPr id="8" name="Text Box 14"/>
          <p:cNvSpPr txBox="1">
            <a:spLocks noChangeArrowheads="1"/>
          </p:cNvSpPr>
          <p:nvPr/>
        </p:nvSpPr>
        <p:spPr bwMode="auto">
          <a:xfrm>
            <a:off x="6055027" y="5351224"/>
            <a:ext cx="1798638" cy="540000"/>
          </a:xfrm>
          <a:prstGeom prst="rect">
            <a:avLst/>
          </a:prstGeom>
          <a:solidFill>
            <a:srgbClr val="D2EEF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indent="1588" defTabSz="857250">
              <a:defRPr>
                <a:solidFill>
                  <a:schemeClr val="tx1"/>
                </a:solidFill>
                <a:latin typeface="Times New Roman" pitchFamily="18" charset="0"/>
              </a:defRPr>
            </a:lvl1pPr>
            <a:lvl2pPr marL="742950" indent="-285750" defTabSz="857250">
              <a:defRPr>
                <a:solidFill>
                  <a:schemeClr val="tx1"/>
                </a:solidFill>
                <a:latin typeface="Times New Roman" pitchFamily="18" charset="0"/>
              </a:defRPr>
            </a:lvl2pPr>
            <a:lvl3pPr marL="1143000" indent="-228600" defTabSz="857250">
              <a:defRPr>
                <a:solidFill>
                  <a:schemeClr val="tx1"/>
                </a:solidFill>
                <a:latin typeface="Times New Roman" pitchFamily="18" charset="0"/>
              </a:defRPr>
            </a:lvl3pPr>
            <a:lvl4pPr marL="1600200" indent="-228600" defTabSz="857250">
              <a:defRPr>
                <a:solidFill>
                  <a:schemeClr val="tx1"/>
                </a:solidFill>
                <a:latin typeface="Times New Roman" pitchFamily="18" charset="0"/>
              </a:defRPr>
            </a:lvl4pPr>
            <a:lvl5pPr marL="2057400" indent="-228600" defTabSz="857250">
              <a:defRPr>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9pPr>
          </a:lstStyle>
          <a:p>
            <a:pPr algn="ctr"/>
            <a:r>
              <a:rPr lang="de-DE" altLang="de-DE" sz="3600" b="1">
                <a:sym typeface="Symbol" pitchFamily="18" charset="2"/>
              </a:rPr>
              <a:t></a:t>
            </a:r>
            <a:endParaRPr lang="de-DE" altLang="de-DE" sz="3600" b="1">
              <a:sym typeface="Wingdings" pitchFamily="2" charset="2"/>
            </a:endParaRPr>
          </a:p>
        </p:txBody>
      </p:sp>
      <p:sp>
        <p:nvSpPr>
          <p:cNvPr id="9" name="Rectangle 15"/>
          <p:cNvSpPr>
            <a:spLocks noChangeArrowheads="1"/>
          </p:cNvSpPr>
          <p:nvPr/>
        </p:nvSpPr>
        <p:spPr bwMode="auto">
          <a:xfrm>
            <a:off x="296944" y="4753000"/>
            <a:ext cx="1800225" cy="540000"/>
          </a:xfrm>
          <a:prstGeom prst="rect">
            <a:avLst/>
          </a:prstGeom>
          <a:solidFill>
            <a:schemeClr val="accent1"/>
          </a:solidFill>
          <a:ln>
            <a:noFill/>
          </a:ln>
          <a:effectLst/>
          <a:extLst>
            <a:ext uri="{91240B29-F687-4F45-9708-019B960494DF}">
              <a14:hiddenLine xmlns:a14="http://schemas.microsoft.com/office/drawing/2010/main" w="12700" algn="ctr">
                <a:solidFill>
                  <a:srgbClr val="4E97B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0"/>
          <a:lstStyle/>
          <a:p>
            <a:pPr indent="1588" algn="ctr" defTabSz="857250"/>
            <a:r>
              <a:rPr lang="de-DE" altLang="de-DE" sz="1600" dirty="0" smtClean="0">
                <a:solidFill>
                  <a:schemeClr val="bg1"/>
                </a:solidFill>
              </a:rPr>
              <a:t>Versicherungsfähig</a:t>
            </a:r>
            <a:endParaRPr lang="de-DE" altLang="de-DE" sz="1600" dirty="0">
              <a:solidFill>
                <a:schemeClr val="bg1"/>
              </a:solidFill>
            </a:endParaRPr>
          </a:p>
        </p:txBody>
      </p:sp>
      <p:sp>
        <p:nvSpPr>
          <p:cNvPr id="10" name="Text Box 16"/>
          <p:cNvSpPr txBox="1">
            <a:spLocks noChangeArrowheads="1"/>
          </p:cNvSpPr>
          <p:nvPr/>
        </p:nvSpPr>
        <p:spPr bwMode="auto">
          <a:xfrm>
            <a:off x="2154656" y="4753000"/>
            <a:ext cx="5688000" cy="540000"/>
          </a:xfrm>
          <a:prstGeom prst="rect">
            <a:avLst/>
          </a:prstGeom>
          <a:solidFill>
            <a:srgbClr val="D2EEF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marL="87313" indent="1588" defTabSz="857250">
              <a:defRPr>
                <a:solidFill>
                  <a:schemeClr val="tx1"/>
                </a:solidFill>
                <a:latin typeface="Times New Roman" pitchFamily="18" charset="0"/>
              </a:defRPr>
            </a:lvl1pPr>
            <a:lvl2pPr marL="742950" indent="-285750" defTabSz="857250">
              <a:defRPr>
                <a:solidFill>
                  <a:schemeClr val="tx1"/>
                </a:solidFill>
                <a:latin typeface="Times New Roman" pitchFamily="18" charset="0"/>
              </a:defRPr>
            </a:lvl2pPr>
            <a:lvl3pPr marL="1143000" indent="-228600" defTabSz="857250">
              <a:defRPr>
                <a:solidFill>
                  <a:schemeClr val="tx1"/>
                </a:solidFill>
                <a:latin typeface="Times New Roman" pitchFamily="18" charset="0"/>
              </a:defRPr>
            </a:lvl3pPr>
            <a:lvl4pPr marL="1600200" indent="-228600" defTabSz="857250">
              <a:defRPr>
                <a:solidFill>
                  <a:schemeClr val="tx1"/>
                </a:solidFill>
                <a:latin typeface="Times New Roman" pitchFamily="18" charset="0"/>
              </a:defRPr>
            </a:lvl4pPr>
            <a:lvl5pPr marL="2057400" indent="-228600" defTabSz="857250">
              <a:defRPr>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9pPr>
          </a:lstStyle>
          <a:p>
            <a:pPr>
              <a:spcBef>
                <a:spcPts val="0"/>
              </a:spcBef>
              <a:buClr>
                <a:schemeClr val="tx2"/>
              </a:buClr>
              <a:buSzPct val="100000"/>
              <a:buFont typeface="Times New Roman" pitchFamily="18" charset="0"/>
              <a:buChar char="■"/>
            </a:pPr>
            <a:r>
              <a:rPr lang="de-DE" altLang="de-DE" sz="1600" dirty="0"/>
              <a:t> </a:t>
            </a:r>
            <a:r>
              <a:rPr lang="de-DE" altLang="de-DE" sz="1600" dirty="0" smtClean="0"/>
              <a:t>GKV-Versicherte</a:t>
            </a:r>
            <a:endParaRPr lang="de-DE" altLang="de-DE" sz="1600" dirty="0"/>
          </a:p>
          <a:p>
            <a:pPr>
              <a:spcBef>
                <a:spcPts val="0"/>
              </a:spcBef>
              <a:buClr>
                <a:schemeClr val="tx2"/>
              </a:buClr>
              <a:buSzPct val="100000"/>
              <a:buFont typeface="Times New Roman" pitchFamily="18" charset="0"/>
              <a:buChar char="■"/>
            </a:pPr>
            <a:r>
              <a:rPr lang="de-DE" altLang="de-DE" sz="1600" dirty="0"/>
              <a:t> </a:t>
            </a:r>
            <a:r>
              <a:rPr lang="de-DE" altLang="de-DE" sz="1600" dirty="0" smtClean="0"/>
              <a:t>PKV-Versicherte</a:t>
            </a:r>
            <a:endParaRPr lang="de-DE" altLang="de-DE" sz="1600" dirty="0"/>
          </a:p>
        </p:txBody>
      </p:sp>
      <p:sp>
        <p:nvSpPr>
          <p:cNvPr id="11" name="Text Box 5"/>
          <p:cNvSpPr txBox="1">
            <a:spLocks noChangeArrowheads="1"/>
          </p:cNvSpPr>
          <p:nvPr/>
        </p:nvSpPr>
        <p:spPr bwMode="auto">
          <a:xfrm>
            <a:off x="2154656" y="1819300"/>
            <a:ext cx="5688000" cy="2880000"/>
          </a:xfrm>
          <a:prstGeom prst="rect">
            <a:avLst/>
          </a:prstGeom>
          <a:solidFill>
            <a:srgbClr val="D2EEFA"/>
          </a:solidFill>
          <a:ln>
            <a:noFill/>
          </a:ln>
          <a:effectLst/>
          <a:extLst/>
        </p:spPr>
        <p:txBody>
          <a:bodyPr lIns="0" tIns="0" rIns="0" bIns="0"/>
          <a:lstStyle>
            <a:lvl1pPr indent="1588" defTabSz="857250">
              <a:defRPr>
                <a:solidFill>
                  <a:schemeClr val="tx1"/>
                </a:solidFill>
                <a:latin typeface="Times New Roman" pitchFamily="18" charset="0"/>
              </a:defRPr>
            </a:lvl1pPr>
            <a:lvl2pPr marL="742950" indent="-285750" defTabSz="857250">
              <a:defRPr>
                <a:solidFill>
                  <a:schemeClr val="tx1"/>
                </a:solidFill>
                <a:latin typeface="Times New Roman" pitchFamily="18" charset="0"/>
              </a:defRPr>
            </a:lvl2pPr>
            <a:lvl3pPr marL="1143000" indent="-228600" defTabSz="857250">
              <a:defRPr>
                <a:solidFill>
                  <a:schemeClr val="tx1"/>
                </a:solidFill>
                <a:latin typeface="Times New Roman" pitchFamily="18" charset="0"/>
              </a:defRPr>
            </a:lvl3pPr>
            <a:lvl4pPr marL="1600200" indent="-228600" defTabSz="857250">
              <a:defRPr>
                <a:solidFill>
                  <a:schemeClr val="tx1"/>
                </a:solidFill>
                <a:latin typeface="Times New Roman" pitchFamily="18" charset="0"/>
              </a:defRPr>
            </a:lvl4pPr>
            <a:lvl5pPr marL="2057400" indent="-228600" defTabSz="857250">
              <a:defRPr>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9pPr>
          </a:lstStyle>
          <a:p>
            <a:pPr marL="87313">
              <a:defRPr/>
            </a:pPr>
            <a:r>
              <a:rPr lang="de-DE" sz="1600" dirty="0" smtClean="0"/>
              <a:t>Ausstellung von Vorsorge-Schecks für </a:t>
            </a:r>
            <a:r>
              <a:rPr lang="de-DE" sz="1600" dirty="0"/>
              <a:t>eine jährliche </a:t>
            </a:r>
            <a:r>
              <a:rPr lang="de-DE" sz="1600" dirty="0" smtClean="0"/>
              <a:t>professionelle Zahnreinigung (</a:t>
            </a:r>
            <a:r>
              <a:rPr lang="de-DE" sz="1600" dirty="0"/>
              <a:t>ab Vollendung des </a:t>
            </a:r>
            <a:r>
              <a:rPr lang="de-DE" sz="1600" dirty="0" smtClean="0"/>
              <a:t>17. Lebensjahres)</a:t>
            </a:r>
          </a:p>
          <a:p>
            <a:pPr marL="271463" indent="-184150">
              <a:buClr>
                <a:schemeClr val="tx2"/>
              </a:buClr>
              <a:buSzPct val="100000"/>
              <a:buFont typeface="Times New Roman" pitchFamily="18" charset="0"/>
              <a:buChar char="■"/>
              <a:defRPr/>
            </a:pPr>
            <a:r>
              <a:rPr lang="de-DE" sz="1500" dirty="0" smtClean="0"/>
              <a:t>100 % der erstattungsfähigen Aufwendungen max. bis zum 2,3fachen </a:t>
            </a:r>
            <a:r>
              <a:rPr lang="de-DE" sz="1500" dirty="0"/>
              <a:t>Steigerungsfaktor </a:t>
            </a:r>
            <a:r>
              <a:rPr lang="de-DE" sz="1500" dirty="0" smtClean="0"/>
              <a:t>gemäß Leistungsverzeichnis</a:t>
            </a:r>
          </a:p>
          <a:p>
            <a:pPr marL="271463" indent="-184150">
              <a:buClr>
                <a:schemeClr val="tx2"/>
              </a:buClr>
              <a:buSzPct val="100000"/>
              <a:buFont typeface="Times New Roman" pitchFamily="18" charset="0"/>
              <a:buChar char="■"/>
              <a:defRPr/>
            </a:pPr>
            <a:r>
              <a:rPr lang="de-DE" sz="1500" dirty="0" smtClean="0"/>
              <a:t>Die </a:t>
            </a:r>
            <a:r>
              <a:rPr lang="de-DE" sz="1500" dirty="0"/>
              <a:t>versicherte Person hat einen jährlichen Anspruch auf eine professionelle </a:t>
            </a:r>
            <a:r>
              <a:rPr lang="de-DE" sz="1500" dirty="0" smtClean="0"/>
              <a:t>Zahnreinigung.</a:t>
            </a:r>
          </a:p>
          <a:p>
            <a:pPr marL="271463" indent="-184150">
              <a:buClr>
                <a:schemeClr val="tx2"/>
              </a:buClr>
              <a:buSzPct val="100000"/>
              <a:buFont typeface="Times New Roman" pitchFamily="18" charset="0"/>
              <a:buChar char="■"/>
              <a:defRPr/>
            </a:pPr>
            <a:r>
              <a:rPr lang="de-DE" sz="1500" dirty="0" smtClean="0"/>
              <a:t>Der </a:t>
            </a:r>
            <a:r>
              <a:rPr lang="de-DE" sz="1500" dirty="0"/>
              <a:t>Erstattungsbetrag ist abhängig von der Anzahl der </a:t>
            </a:r>
            <a:r>
              <a:rPr lang="de-DE" sz="1500" dirty="0" smtClean="0"/>
              <a:t>Zähne (bis zu 115,55 €).</a:t>
            </a:r>
          </a:p>
        </p:txBody>
      </p:sp>
      <p:pic>
        <p:nvPicPr>
          <p:cNvPr id="12" name="Picture 12" descr="Zahnprophylax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656" y="1268760"/>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
          <p:cNvSpPr>
            <a:spLocks noChangeArrowheads="1"/>
          </p:cNvSpPr>
          <p:nvPr/>
        </p:nvSpPr>
        <p:spPr bwMode="auto">
          <a:xfrm>
            <a:off x="296943" y="5351224"/>
            <a:ext cx="1800225" cy="540000"/>
          </a:xfrm>
          <a:prstGeom prst="rect">
            <a:avLst/>
          </a:prstGeom>
          <a:solidFill>
            <a:schemeClr val="accent1"/>
          </a:solidFill>
          <a:ln>
            <a:noFill/>
          </a:ln>
          <a:effectLst/>
          <a:extLst>
            <a:ext uri="{91240B29-F687-4F45-9708-019B960494DF}">
              <a14:hiddenLine xmlns:a14="http://schemas.microsoft.com/office/drawing/2010/main" w="12700" algn="ctr">
                <a:solidFill>
                  <a:srgbClr val="4E97B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72000">
            <a:spAutoFit/>
          </a:bodyPr>
          <a:lstStyle>
            <a:lvl1pPr indent="1588" defTabSz="857250">
              <a:defRPr>
                <a:solidFill>
                  <a:schemeClr val="tx1"/>
                </a:solidFill>
                <a:latin typeface="Times New Roman" pitchFamily="18" charset="0"/>
              </a:defRPr>
            </a:lvl1pPr>
            <a:lvl2pPr marL="742950" indent="-285750" defTabSz="857250">
              <a:defRPr>
                <a:solidFill>
                  <a:schemeClr val="tx1"/>
                </a:solidFill>
                <a:latin typeface="Times New Roman" pitchFamily="18" charset="0"/>
              </a:defRPr>
            </a:lvl2pPr>
            <a:lvl3pPr marL="1143000" indent="-228600" defTabSz="857250">
              <a:defRPr>
                <a:solidFill>
                  <a:schemeClr val="tx1"/>
                </a:solidFill>
                <a:latin typeface="Times New Roman" pitchFamily="18" charset="0"/>
              </a:defRPr>
            </a:lvl3pPr>
            <a:lvl4pPr marL="1600200" indent="-228600" defTabSz="857250">
              <a:defRPr>
                <a:solidFill>
                  <a:schemeClr val="tx1"/>
                </a:solidFill>
                <a:latin typeface="Times New Roman" pitchFamily="18" charset="0"/>
              </a:defRPr>
            </a:lvl4pPr>
            <a:lvl5pPr marL="2057400" indent="-228600" defTabSz="857250">
              <a:defRPr>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9pPr>
          </a:lstStyle>
          <a:p>
            <a:pPr algn="ctr"/>
            <a:r>
              <a:rPr lang="de-DE" altLang="de-DE" sz="1600" dirty="0">
                <a:solidFill>
                  <a:schemeClr val="bg1"/>
                </a:solidFill>
              </a:rPr>
              <a:t>Mitarbeiter </a:t>
            </a:r>
            <a:br>
              <a:rPr lang="de-DE" altLang="de-DE" sz="1600" dirty="0">
                <a:solidFill>
                  <a:schemeClr val="bg1"/>
                </a:solidFill>
              </a:rPr>
            </a:br>
            <a:r>
              <a:rPr lang="de-DE" altLang="de-DE" sz="1600" dirty="0">
                <a:solidFill>
                  <a:schemeClr val="bg1"/>
                </a:solidFill>
              </a:rPr>
              <a:t>(bKV-VZP)</a:t>
            </a:r>
          </a:p>
        </p:txBody>
      </p:sp>
    </p:spTree>
    <p:extLst>
      <p:ext uri="{BB962C8B-B14F-4D97-AF65-F5344CB8AC3E}">
        <p14:creationId xmlns:p14="http://schemas.microsoft.com/office/powerpoint/2010/main" val="1157960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HALLESCHE Vorsorge-Schecks</a:t>
            </a:r>
          </a:p>
        </p:txBody>
      </p:sp>
      <p:sp>
        <p:nvSpPr>
          <p:cNvPr id="3" name="Inhaltsplatzhalter 2"/>
          <p:cNvSpPr>
            <a:spLocks noGrp="1"/>
          </p:cNvSpPr>
          <p:nvPr>
            <p:ph idx="1"/>
          </p:nvPr>
        </p:nvSpPr>
        <p:spPr>
          <a:xfrm>
            <a:off x="323850" y="1131888"/>
            <a:ext cx="8496300" cy="496912"/>
          </a:xfrm>
        </p:spPr>
        <p:txBody>
          <a:bodyPr/>
          <a:lstStyle/>
          <a:p>
            <a:r>
              <a:rPr lang="de-DE" altLang="de-DE" dirty="0"/>
              <a:t>Leistungen VORSORGE </a:t>
            </a:r>
            <a:r>
              <a:rPr lang="de-DE" altLang="de-DE" i="1" dirty="0" smtClean="0"/>
              <a:t>Erschöpfungs-Prophylaxe </a:t>
            </a:r>
            <a:r>
              <a:rPr lang="de-DE" altLang="de-DE" dirty="0"/>
              <a:t>im Detail</a:t>
            </a:r>
            <a:endParaRPr lang="de-DE" dirty="0"/>
          </a:p>
        </p:txBody>
      </p:sp>
      <p:sp>
        <p:nvSpPr>
          <p:cNvPr id="4" name="Fußzeilenplatzhalter 3"/>
          <p:cNvSpPr>
            <a:spLocks noGrp="1"/>
          </p:cNvSpPr>
          <p:nvPr>
            <p:ph type="ftr" sz="quarter" idx="10"/>
          </p:nvPr>
        </p:nvSpPr>
        <p:spPr/>
        <p:txBody>
          <a:bodyPr/>
          <a:lstStyle/>
          <a:p>
            <a:r>
              <a:rPr lang="de-DE" smtClean="0"/>
              <a:t> Seite </a:t>
            </a:r>
            <a:fld id="{57125842-AE9E-41B2-8622-0B724AA1B752}" type="slidenum">
              <a:rPr lang="de-DE" smtClean="0"/>
              <a:pPr/>
              <a:t>13</a:t>
            </a:fld>
            <a:endParaRPr lang="de-DE" dirty="0"/>
          </a:p>
        </p:txBody>
      </p:sp>
      <p:sp>
        <p:nvSpPr>
          <p:cNvPr id="5" name="Text Box 4"/>
          <p:cNvSpPr txBox="1">
            <a:spLocks noChangeArrowheads="1"/>
          </p:cNvSpPr>
          <p:nvPr/>
        </p:nvSpPr>
        <p:spPr bwMode="auto">
          <a:xfrm>
            <a:off x="296944" y="1819300"/>
            <a:ext cx="1800225" cy="2880000"/>
          </a:xfrm>
          <a:prstGeom prst="rect">
            <a:avLst/>
          </a:prstGeom>
          <a:solidFill>
            <a:schemeClr val="accent1"/>
          </a:solidFill>
          <a:ln>
            <a:noFill/>
          </a:ln>
          <a:effectLst/>
          <a:extLst>
            <a:ext uri="{91240B29-F687-4F45-9708-019B960494DF}">
              <a14:hiddenLine xmlns:a14="http://schemas.microsoft.com/office/drawing/2010/main" w="12700" algn="ctr">
                <a:solidFill>
                  <a:srgbClr val="4E97B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0"/>
          <a:lstStyle>
            <a:lvl1pPr indent="1588" defTabSz="857250">
              <a:defRPr>
                <a:solidFill>
                  <a:schemeClr val="tx1"/>
                </a:solidFill>
                <a:latin typeface="Times New Roman" pitchFamily="18" charset="0"/>
              </a:defRPr>
            </a:lvl1pPr>
            <a:lvl2pPr marL="742950" indent="-285750" defTabSz="857250">
              <a:defRPr>
                <a:solidFill>
                  <a:schemeClr val="tx1"/>
                </a:solidFill>
                <a:latin typeface="Times New Roman" pitchFamily="18" charset="0"/>
              </a:defRPr>
            </a:lvl2pPr>
            <a:lvl3pPr marL="1143000" indent="-228600" defTabSz="857250">
              <a:defRPr>
                <a:solidFill>
                  <a:schemeClr val="tx1"/>
                </a:solidFill>
                <a:latin typeface="Times New Roman" pitchFamily="18" charset="0"/>
              </a:defRPr>
            </a:lvl3pPr>
            <a:lvl4pPr marL="1600200" indent="-228600" defTabSz="857250">
              <a:defRPr>
                <a:solidFill>
                  <a:schemeClr val="tx1"/>
                </a:solidFill>
                <a:latin typeface="Times New Roman" pitchFamily="18" charset="0"/>
              </a:defRPr>
            </a:lvl4pPr>
            <a:lvl5pPr marL="2057400" indent="-228600" defTabSz="857250">
              <a:defRPr>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9pPr>
          </a:lstStyle>
          <a:p>
            <a:pPr algn="ctr"/>
            <a:r>
              <a:rPr lang="de-DE" altLang="de-DE" sz="1600" dirty="0">
                <a:solidFill>
                  <a:schemeClr val="bg1"/>
                </a:solidFill>
              </a:rPr>
              <a:t> Leistungen</a:t>
            </a:r>
          </a:p>
          <a:p>
            <a:endParaRPr lang="de-DE" altLang="de-DE" sz="1600" dirty="0"/>
          </a:p>
          <a:p>
            <a:endParaRPr lang="de-DE" altLang="de-DE" sz="1600" dirty="0"/>
          </a:p>
        </p:txBody>
      </p:sp>
      <p:sp>
        <p:nvSpPr>
          <p:cNvPr id="6" name="Rectangle 8"/>
          <p:cNvSpPr>
            <a:spLocks noChangeArrowheads="1"/>
          </p:cNvSpPr>
          <p:nvPr/>
        </p:nvSpPr>
        <p:spPr bwMode="auto">
          <a:xfrm>
            <a:off x="4087437" y="5351235"/>
            <a:ext cx="1893888" cy="540000"/>
          </a:xfrm>
          <a:prstGeom prst="rect">
            <a:avLst/>
          </a:prstGeom>
          <a:solidFill>
            <a:schemeClr val="accent1"/>
          </a:solidFill>
          <a:ln>
            <a:noFill/>
          </a:ln>
          <a:effectLst/>
          <a:extLst>
            <a:ext uri="{91240B29-F687-4F45-9708-019B960494DF}">
              <a14:hiddenLine xmlns:a14="http://schemas.microsoft.com/office/drawing/2010/main" w="12700" algn="ctr">
                <a:solidFill>
                  <a:srgbClr val="4E97B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0"/>
          <a:lstStyle/>
          <a:p>
            <a:pPr indent="1588" algn="ctr" defTabSz="857250"/>
            <a:r>
              <a:rPr lang="de-DE" altLang="de-DE" sz="1600" dirty="0" smtClean="0">
                <a:solidFill>
                  <a:schemeClr val="bg1"/>
                </a:solidFill>
              </a:rPr>
              <a:t>Familienangehörige</a:t>
            </a:r>
            <a:endParaRPr lang="de-DE" altLang="de-DE" sz="1600" dirty="0">
              <a:solidFill>
                <a:schemeClr val="bg1"/>
              </a:solidFill>
            </a:endParaRPr>
          </a:p>
        </p:txBody>
      </p:sp>
      <p:sp>
        <p:nvSpPr>
          <p:cNvPr id="7" name="Text Box 12"/>
          <p:cNvSpPr txBox="1">
            <a:spLocks noChangeArrowheads="1"/>
          </p:cNvSpPr>
          <p:nvPr/>
        </p:nvSpPr>
        <p:spPr bwMode="auto">
          <a:xfrm>
            <a:off x="2154656" y="5351224"/>
            <a:ext cx="1871662" cy="540000"/>
          </a:xfrm>
          <a:prstGeom prst="rect">
            <a:avLst/>
          </a:prstGeom>
          <a:solidFill>
            <a:srgbClr val="D2EEF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indent="1588" defTabSz="857250">
              <a:defRPr>
                <a:solidFill>
                  <a:schemeClr val="tx1"/>
                </a:solidFill>
                <a:latin typeface="Times New Roman" pitchFamily="18" charset="0"/>
              </a:defRPr>
            </a:lvl1pPr>
            <a:lvl2pPr marL="742950" indent="-285750" defTabSz="857250">
              <a:defRPr>
                <a:solidFill>
                  <a:schemeClr val="tx1"/>
                </a:solidFill>
                <a:latin typeface="Times New Roman" pitchFamily="18" charset="0"/>
              </a:defRPr>
            </a:lvl2pPr>
            <a:lvl3pPr marL="1143000" indent="-228600" defTabSz="857250">
              <a:defRPr>
                <a:solidFill>
                  <a:schemeClr val="tx1"/>
                </a:solidFill>
                <a:latin typeface="Times New Roman" pitchFamily="18" charset="0"/>
              </a:defRPr>
            </a:lvl3pPr>
            <a:lvl4pPr marL="1600200" indent="-228600" defTabSz="857250">
              <a:defRPr>
                <a:solidFill>
                  <a:schemeClr val="tx1"/>
                </a:solidFill>
                <a:latin typeface="Times New Roman" pitchFamily="18" charset="0"/>
              </a:defRPr>
            </a:lvl4pPr>
            <a:lvl5pPr marL="2057400" indent="-228600" defTabSz="857250">
              <a:defRPr>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9pPr>
          </a:lstStyle>
          <a:p>
            <a:pPr algn="ctr"/>
            <a:r>
              <a:rPr lang="de-DE" altLang="de-DE" sz="2800"/>
              <a:t> </a:t>
            </a:r>
            <a:r>
              <a:rPr lang="de-DE" altLang="de-DE" sz="3600" b="1">
                <a:sym typeface="Wingdings" pitchFamily="2" charset="2"/>
              </a:rPr>
              <a:t></a:t>
            </a:r>
          </a:p>
        </p:txBody>
      </p:sp>
      <p:sp>
        <p:nvSpPr>
          <p:cNvPr id="8" name="Text Box 14"/>
          <p:cNvSpPr txBox="1">
            <a:spLocks noChangeArrowheads="1"/>
          </p:cNvSpPr>
          <p:nvPr/>
        </p:nvSpPr>
        <p:spPr bwMode="auto">
          <a:xfrm>
            <a:off x="6055027" y="5351224"/>
            <a:ext cx="1798638" cy="540000"/>
          </a:xfrm>
          <a:prstGeom prst="rect">
            <a:avLst/>
          </a:prstGeom>
          <a:solidFill>
            <a:srgbClr val="D2EEF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indent="1588" defTabSz="857250">
              <a:defRPr>
                <a:solidFill>
                  <a:schemeClr val="tx1"/>
                </a:solidFill>
                <a:latin typeface="Times New Roman" pitchFamily="18" charset="0"/>
              </a:defRPr>
            </a:lvl1pPr>
            <a:lvl2pPr marL="742950" indent="-285750" defTabSz="857250">
              <a:defRPr>
                <a:solidFill>
                  <a:schemeClr val="tx1"/>
                </a:solidFill>
                <a:latin typeface="Times New Roman" pitchFamily="18" charset="0"/>
              </a:defRPr>
            </a:lvl2pPr>
            <a:lvl3pPr marL="1143000" indent="-228600" defTabSz="857250">
              <a:defRPr>
                <a:solidFill>
                  <a:schemeClr val="tx1"/>
                </a:solidFill>
                <a:latin typeface="Times New Roman" pitchFamily="18" charset="0"/>
              </a:defRPr>
            </a:lvl3pPr>
            <a:lvl4pPr marL="1600200" indent="-228600" defTabSz="857250">
              <a:defRPr>
                <a:solidFill>
                  <a:schemeClr val="tx1"/>
                </a:solidFill>
                <a:latin typeface="Times New Roman" pitchFamily="18" charset="0"/>
              </a:defRPr>
            </a:lvl4pPr>
            <a:lvl5pPr marL="2057400" indent="-228600" defTabSz="857250">
              <a:defRPr>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9pPr>
          </a:lstStyle>
          <a:p>
            <a:pPr algn="ctr"/>
            <a:r>
              <a:rPr lang="de-DE" altLang="de-DE" sz="3600" b="1">
                <a:sym typeface="Symbol" pitchFamily="18" charset="2"/>
              </a:rPr>
              <a:t></a:t>
            </a:r>
            <a:endParaRPr lang="de-DE" altLang="de-DE" sz="3600" b="1">
              <a:sym typeface="Wingdings" pitchFamily="2" charset="2"/>
            </a:endParaRPr>
          </a:p>
        </p:txBody>
      </p:sp>
      <p:sp>
        <p:nvSpPr>
          <p:cNvPr id="9" name="Rectangle 15"/>
          <p:cNvSpPr>
            <a:spLocks noChangeArrowheads="1"/>
          </p:cNvSpPr>
          <p:nvPr/>
        </p:nvSpPr>
        <p:spPr bwMode="auto">
          <a:xfrm>
            <a:off x="296944" y="4753000"/>
            <a:ext cx="1800225" cy="540000"/>
          </a:xfrm>
          <a:prstGeom prst="rect">
            <a:avLst/>
          </a:prstGeom>
          <a:solidFill>
            <a:schemeClr val="accent1"/>
          </a:solidFill>
          <a:ln>
            <a:noFill/>
          </a:ln>
          <a:effectLst/>
          <a:extLst>
            <a:ext uri="{91240B29-F687-4F45-9708-019B960494DF}">
              <a14:hiddenLine xmlns:a14="http://schemas.microsoft.com/office/drawing/2010/main" w="12700" algn="ctr">
                <a:solidFill>
                  <a:srgbClr val="4E97B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0"/>
          <a:lstStyle/>
          <a:p>
            <a:pPr indent="1588" algn="ctr" defTabSz="857250"/>
            <a:r>
              <a:rPr lang="de-DE" altLang="de-DE" sz="1600" dirty="0" smtClean="0">
                <a:solidFill>
                  <a:schemeClr val="bg1"/>
                </a:solidFill>
              </a:rPr>
              <a:t>Versicherungsfähig</a:t>
            </a:r>
            <a:endParaRPr lang="de-DE" altLang="de-DE" sz="1600" dirty="0">
              <a:solidFill>
                <a:schemeClr val="bg1"/>
              </a:solidFill>
            </a:endParaRPr>
          </a:p>
        </p:txBody>
      </p:sp>
      <p:pic>
        <p:nvPicPr>
          <p:cNvPr id="14" name="Picture 17" descr="Vorso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323" y="1268760"/>
            <a:ext cx="90011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6"/>
          <p:cNvSpPr txBox="1">
            <a:spLocks noChangeArrowheads="1"/>
          </p:cNvSpPr>
          <p:nvPr/>
        </p:nvSpPr>
        <p:spPr bwMode="auto">
          <a:xfrm>
            <a:off x="2154656" y="4753000"/>
            <a:ext cx="5688000" cy="540000"/>
          </a:xfrm>
          <a:prstGeom prst="rect">
            <a:avLst/>
          </a:prstGeom>
          <a:solidFill>
            <a:srgbClr val="D2EEF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marL="87313" indent="1588" defTabSz="857250">
              <a:defRPr>
                <a:solidFill>
                  <a:schemeClr val="tx1"/>
                </a:solidFill>
                <a:latin typeface="Times New Roman" pitchFamily="18" charset="0"/>
              </a:defRPr>
            </a:lvl1pPr>
            <a:lvl2pPr marL="742950" indent="-285750" defTabSz="857250">
              <a:defRPr>
                <a:solidFill>
                  <a:schemeClr val="tx1"/>
                </a:solidFill>
                <a:latin typeface="Times New Roman" pitchFamily="18" charset="0"/>
              </a:defRPr>
            </a:lvl2pPr>
            <a:lvl3pPr marL="1143000" indent="-228600" defTabSz="857250">
              <a:defRPr>
                <a:solidFill>
                  <a:schemeClr val="tx1"/>
                </a:solidFill>
                <a:latin typeface="Times New Roman" pitchFamily="18" charset="0"/>
              </a:defRPr>
            </a:lvl3pPr>
            <a:lvl4pPr marL="1600200" indent="-228600" defTabSz="857250">
              <a:defRPr>
                <a:solidFill>
                  <a:schemeClr val="tx1"/>
                </a:solidFill>
                <a:latin typeface="Times New Roman" pitchFamily="18" charset="0"/>
              </a:defRPr>
            </a:lvl4pPr>
            <a:lvl5pPr marL="2057400" indent="-228600" defTabSz="857250">
              <a:defRPr>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9pPr>
          </a:lstStyle>
          <a:p>
            <a:pPr>
              <a:spcBef>
                <a:spcPts val="0"/>
              </a:spcBef>
              <a:buClr>
                <a:schemeClr val="tx2"/>
              </a:buClr>
              <a:buSzPct val="100000"/>
              <a:buFont typeface="Times New Roman" pitchFamily="18" charset="0"/>
              <a:buChar char="■"/>
            </a:pPr>
            <a:r>
              <a:rPr lang="de-DE" altLang="de-DE" sz="1600" dirty="0"/>
              <a:t> </a:t>
            </a:r>
            <a:r>
              <a:rPr lang="de-DE" altLang="de-DE" sz="1600" dirty="0" smtClean="0"/>
              <a:t>GKV-Versicherte</a:t>
            </a:r>
            <a:endParaRPr lang="de-DE" altLang="de-DE" sz="1600" dirty="0"/>
          </a:p>
          <a:p>
            <a:pPr>
              <a:spcBef>
                <a:spcPts val="0"/>
              </a:spcBef>
              <a:buClr>
                <a:schemeClr val="tx2"/>
              </a:buClr>
              <a:buSzPct val="100000"/>
              <a:buFont typeface="Times New Roman" pitchFamily="18" charset="0"/>
              <a:buChar char="■"/>
            </a:pPr>
            <a:r>
              <a:rPr lang="de-DE" altLang="de-DE" sz="1600" dirty="0"/>
              <a:t> </a:t>
            </a:r>
            <a:r>
              <a:rPr lang="de-DE" altLang="de-DE" sz="1600" dirty="0" smtClean="0"/>
              <a:t>PKV-Versicherte</a:t>
            </a:r>
            <a:endParaRPr lang="de-DE" altLang="de-DE" sz="1600" dirty="0"/>
          </a:p>
        </p:txBody>
      </p:sp>
      <p:sp>
        <p:nvSpPr>
          <p:cNvPr id="11" name="Text Box 5"/>
          <p:cNvSpPr txBox="1">
            <a:spLocks noChangeArrowheads="1"/>
          </p:cNvSpPr>
          <p:nvPr/>
        </p:nvSpPr>
        <p:spPr bwMode="auto">
          <a:xfrm>
            <a:off x="2154656" y="1819300"/>
            <a:ext cx="5688000" cy="2880000"/>
          </a:xfrm>
          <a:prstGeom prst="rect">
            <a:avLst/>
          </a:prstGeom>
          <a:solidFill>
            <a:srgbClr val="D2EEFA"/>
          </a:solidFill>
          <a:ln>
            <a:noFill/>
          </a:ln>
          <a:effectLst/>
          <a:extLst/>
        </p:spPr>
        <p:txBody>
          <a:bodyPr lIns="0" tIns="0" rIns="0" bIns="0"/>
          <a:lstStyle>
            <a:lvl1pPr indent="1588" defTabSz="857250">
              <a:defRPr>
                <a:solidFill>
                  <a:schemeClr val="tx1"/>
                </a:solidFill>
                <a:latin typeface="Times New Roman" pitchFamily="18" charset="0"/>
              </a:defRPr>
            </a:lvl1pPr>
            <a:lvl2pPr marL="742950" indent="-285750" defTabSz="857250">
              <a:defRPr>
                <a:solidFill>
                  <a:schemeClr val="tx1"/>
                </a:solidFill>
                <a:latin typeface="Times New Roman" pitchFamily="18" charset="0"/>
              </a:defRPr>
            </a:lvl2pPr>
            <a:lvl3pPr marL="1143000" indent="-228600" defTabSz="857250">
              <a:defRPr>
                <a:solidFill>
                  <a:schemeClr val="tx1"/>
                </a:solidFill>
                <a:latin typeface="Times New Roman" pitchFamily="18" charset="0"/>
              </a:defRPr>
            </a:lvl3pPr>
            <a:lvl4pPr marL="1600200" indent="-228600" defTabSz="857250">
              <a:defRPr>
                <a:solidFill>
                  <a:schemeClr val="tx1"/>
                </a:solidFill>
                <a:latin typeface="Times New Roman" pitchFamily="18" charset="0"/>
              </a:defRPr>
            </a:lvl4pPr>
            <a:lvl5pPr marL="2057400" indent="-228600" defTabSz="857250">
              <a:defRPr>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9pPr>
          </a:lstStyle>
          <a:p>
            <a:pPr marL="87313">
              <a:defRPr/>
            </a:pPr>
            <a:r>
              <a:rPr lang="de-DE" sz="1600" dirty="0"/>
              <a:t>Ausstellung von Vorsorge-Schecks für eine Erschöpfungs-Prophylaxe (ab Vollendung des 17. Lebensjahres, alle 2 Jahre)</a:t>
            </a:r>
          </a:p>
          <a:p>
            <a:pPr marL="260350" indent="-184150">
              <a:spcBef>
                <a:spcPts val="600"/>
              </a:spcBef>
              <a:buClr>
                <a:schemeClr val="tx2"/>
              </a:buClr>
              <a:buSzPct val="100000"/>
              <a:buFont typeface="Times New Roman" pitchFamily="18" charset="0"/>
              <a:buChar char="■"/>
              <a:defRPr/>
            </a:pPr>
            <a:r>
              <a:rPr lang="de-DE" sz="1500" dirty="0"/>
              <a:t>Auswertung eines </a:t>
            </a:r>
            <a:r>
              <a:rPr lang="de-DE" sz="1500" dirty="0" smtClean="0"/>
              <a:t>Fragebogens: Ermittlung </a:t>
            </a:r>
            <a:r>
              <a:rPr lang="de-DE" sz="1500" dirty="0"/>
              <a:t>der </a:t>
            </a:r>
            <a:r>
              <a:rPr lang="de-DE" sz="1500" dirty="0" smtClean="0"/>
              <a:t>Erschöpfungssituation</a:t>
            </a:r>
            <a:endParaRPr lang="de-DE" sz="1500" dirty="0"/>
          </a:p>
          <a:p>
            <a:pPr marL="260350" indent="-184150">
              <a:spcBef>
                <a:spcPts val="600"/>
              </a:spcBef>
              <a:buClr>
                <a:schemeClr val="tx2"/>
              </a:buClr>
              <a:buSzPct val="100000"/>
              <a:buFont typeface="Times New Roman" pitchFamily="18" charset="0"/>
              <a:buChar char="■"/>
              <a:defRPr/>
            </a:pPr>
            <a:r>
              <a:rPr lang="de-DE" sz="1500" dirty="0"/>
              <a:t>Telefonische Beratung zum Thema Stressbewältigung und Entspannung (abhängig vom Ergebnis, 3x innerhalb von 12 Wochen)</a:t>
            </a:r>
          </a:p>
          <a:p>
            <a:pPr marL="260350" indent="4763">
              <a:spcBef>
                <a:spcPts val="0"/>
              </a:spcBef>
              <a:buClr>
                <a:schemeClr val="tx1"/>
              </a:buClr>
              <a:buSzPct val="80000"/>
              <a:defRPr/>
            </a:pPr>
            <a:r>
              <a:rPr lang="de-DE" sz="1300" dirty="0" smtClean="0"/>
              <a:t>Beratung: </a:t>
            </a:r>
            <a:r>
              <a:rPr lang="de-DE" sz="1300" b="1" dirty="0" smtClean="0"/>
              <a:t>Begrüßungsgespräch</a:t>
            </a:r>
            <a:r>
              <a:rPr lang="de-DE" sz="1300" dirty="0" smtClean="0"/>
              <a:t> </a:t>
            </a:r>
            <a:r>
              <a:rPr lang="de-DE" sz="1300" dirty="0"/>
              <a:t>(Konkretisierung des Anliegens, Vereinbarung eines umsetzbaren Verhaltensziels etc</a:t>
            </a:r>
            <a:r>
              <a:rPr lang="de-DE" sz="1300" dirty="0" smtClean="0"/>
              <a:t>.),  </a:t>
            </a:r>
            <a:r>
              <a:rPr lang="de-DE" sz="1300" b="1" dirty="0" smtClean="0"/>
              <a:t>Zwischengespräch</a:t>
            </a:r>
            <a:r>
              <a:rPr lang="de-DE" sz="1300" dirty="0" smtClean="0"/>
              <a:t> </a:t>
            </a:r>
            <a:r>
              <a:rPr lang="de-DE" sz="1300" dirty="0"/>
              <a:t>(Neue/offene Fragen, Überprüfung und Verfolgung der Ziele</a:t>
            </a:r>
            <a:r>
              <a:rPr lang="de-DE" sz="1300" dirty="0" smtClean="0"/>
              <a:t>) und </a:t>
            </a:r>
            <a:r>
              <a:rPr lang="de-DE" sz="1300" b="1" dirty="0" smtClean="0"/>
              <a:t>Abschlussgespräch</a:t>
            </a:r>
            <a:r>
              <a:rPr lang="de-DE" sz="1300" dirty="0" smtClean="0"/>
              <a:t>  (</a:t>
            </a:r>
            <a:r>
              <a:rPr lang="de-DE" sz="1300" dirty="0"/>
              <a:t>Stärkung, Zielverfolgung, Versand weiterführender Materialien)</a:t>
            </a:r>
          </a:p>
          <a:p>
            <a:pPr marL="260350" indent="-184150">
              <a:spcBef>
                <a:spcPts val="600"/>
              </a:spcBef>
              <a:buClr>
                <a:schemeClr val="tx2"/>
              </a:buClr>
              <a:buSzPct val="100000"/>
              <a:buFont typeface="Times New Roman" pitchFamily="18" charset="0"/>
              <a:buChar char="■"/>
              <a:defRPr/>
            </a:pPr>
            <a:r>
              <a:rPr lang="de-DE" sz="1500" dirty="0"/>
              <a:t>24h-Telefon-Hotline zum Thema Erschöpfung</a:t>
            </a:r>
          </a:p>
          <a:p>
            <a:pPr marL="260350" indent="-184150">
              <a:spcBef>
                <a:spcPts val="600"/>
              </a:spcBef>
              <a:buClr>
                <a:schemeClr val="tx2"/>
              </a:buClr>
              <a:buSzPct val="100000"/>
              <a:buFont typeface="Times New Roman" pitchFamily="18" charset="0"/>
              <a:buChar char="■"/>
              <a:defRPr/>
            </a:pPr>
            <a:r>
              <a:rPr lang="de-DE" sz="1500" dirty="0"/>
              <a:t>Benennung von Leistungserbringern</a:t>
            </a:r>
          </a:p>
        </p:txBody>
      </p:sp>
      <p:sp>
        <p:nvSpPr>
          <p:cNvPr id="13" name="Rectangle 8"/>
          <p:cNvSpPr>
            <a:spLocks noChangeArrowheads="1"/>
          </p:cNvSpPr>
          <p:nvPr/>
        </p:nvSpPr>
        <p:spPr bwMode="auto">
          <a:xfrm>
            <a:off x="296943" y="5351224"/>
            <a:ext cx="1800225" cy="540000"/>
          </a:xfrm>
          <a:prstGeom prst="rect">
            <a:avLst/>
          </a:prstGeom>
          <a:solidFill>
            <a:schemeClr val="accent1"/>
          </a:solidFill>
          <a:ln>
            <a:noFill/>
          </a:ln>
          <a:effectLst/>
          <a:extLst>
            <a:ext uri="{91240B29-F687-4F45-9708-019B960494DF}">
              <a14:hiddenLine xmlns:a14="http://schemas.microsoft.com/office/drawing/2010/main" w="12700" algn="ctr">
                <a:solidFill>
                  <a:srgbClr val="4E97B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72000">
            <a:spAutoFit/>
          </a:bodyPr>
          <a:lstStyle>
            <a:lvl1pPr indent="1588" defTabSz="857250">
              <a:defRPr>
                <a:solidFill>
                  <a:schemeClr val="tx1"/>
                </a:solidFill>
                <a:latin typeface="Times New Roman" pitchFamily="18" charset="0"/>
              </a:defRPr>
            </a:lvl1pPr>
            <a:lvl2pPr marL="742950" indent="-285750" defTabSz="857250">
              <a:defRPr>
                <a:solidFill>
                  <a:schemeClr val="tx1"/>
                </a:solidFill>
                <a:latin typeface="Times New Roman" pitchFamily="18" charset="0"/>
              </a:defRPr>
            </a:lvl2pPr>
            <a:lvl3pPr marL="1143000" indent="-228600" defTabSz="857250">
              <a:defRPr>
                <a:solidFill>
                  <a:schemeClr val="tx1"/>
                </a:solidFill>
                <a:latin typeface="Times New Roman" pitchFamily="18" charset="0"/>
              </a:defRPr>
            </a:lvl3pPr>
            <a:lvl4pPr marL="1600200" indent="-228600" defTabSz="857250">
              <a:defRPr>
                <a:solidFill>
                  <a:schemeClr val="tx1"/>
                </a:solidFill>
                <a:latin typeface="Times New Roman" pitchFamily="18" charset="0"/>
              </a:defRPr>
            </a:lvl4pPr>
            <a:lvl5pPr marL="2057400" indent="-228600" defTabSz="857250">
              <a:defRPr>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9pPr>
          </a:lstStyle>
          <a:p>
            <a:pPr algn="ctr"/>
            <a:r>
              <a:rPr lang="de-DE" altLang="de-DE" sz="1600" dirty="0">
                <a:solidFill>
                  <a:schemeClr val="bg1"/>
                </a:solidFill>
              </a:rPr>
              <a:t>Mitarbeiter </a:t>
            </a:r>
            <a:br>
              <a:rPr lang="de-DE" altLang="de-DE" sz="1600" dirty="0">
                <a:solidFill>
                  <a:schemeClr val="bg1"/>
                </a:solidFill>
              </a:rPr>
            </a:br>
            <a:r>
              <a:rPr lang="de-DE" altLang="de-DE" sz="1600" dirty="0">
                <a:solidFill>
                  <a:schemeClr val="bg1"/>
                </a:solidFill>
              </a:rPr>
              <a:t>(</a:t>
            </a:r>
            <a:r>
              <a:rPr lang="de-DE" altLang="de-DE" sz="1600" dirty="0" smtClean="0">
                <a:solidFill>
                  <a:schemeClr val="bg1"/>
                </a:solidFill>
              </a:rPr>
              <a:t>bKV-VBP</a:t>
            </a:r>
            <a:r>
              <a:rPr lang="de-DE" altLang="de-DE" sz="1600" dirty="0">
                <a:solidFill>
                  <a:schemeClr val="bg1"/>
                </a:solidFill>
              </a:rPr>
              <a:t>)</a:t>
            </a:r>
          </a:p>
        </p:txBody>
      </p:sp>
    </p:spTree>
    <p:extLst>
      <p:ext uri="{BB962C8B-B14F-4D97-AF65-F5344CB8AC3E}">
        <p14:creationId xmlns:p14="http://schemas.microsoft.com/office/powerpoint/2010/main" val="619485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HALLESCHE Vorsorge-Schecks</a:t>
            </a:r>
          </a:p>
        </p:txBody>
      </p:sp>
      <p:sp>
        <p:nvSpPr>
          <p:cNvPr id="3" name="Inhaltsplatzhalter 2"/>
          <p:cNvSpPr>
            <a:spLocks noGrp="1"/>
          </p:cNvSpPr>
          <p:nvPr>
            <p:ph idx="1"/>
          </p:nvPr>
        </p:nvSpPr>
        <p:spPr>
          <a:xfrm>
            <a:off x="323850" y="1102860"/>
            <a:ext cx="8496300" cy="496912"/>
          </a:xfrm>
        </p:spPr>
        <p:txBody>
          <a:bodyPr/>
          <a:lstStyle/>
          <a:p>
            <a:r>
              <a:rPr lang="de-DE" altLang="de-DE" dirty="0"/>
              <a:t>Leistungen VORSORGE </a:t>
            </a:r>
            <a:r>
              <a:rPr lang="de-DE" altLang="de-DE" i="1" dirty="0" smtClean="0"/>
              <a:t>Premium </a:t>
            </a:r>
            <a:r>
              <a:rPr lang="de-DE" altLang="de-DE" sz="2400" dirty="0" smtClean="0">
                <a:solidFill>
                  <a:schemeClr val="tx2"/>
                </a:solidFill>
              </a:rPr>
              <a:t>– Wertvolles schützen!</a:t>
            </a:r>
            <a:endParaRPr lang="de-DE" dirty="0"/>
          </a:p>
        </p:txBody>
      </p:sp>
      <p:sp>
        <p:nvSpPr>
          <p:cNvPr id="4" name="Fußzeilenplatzhalter 3"/>
          <p:cNvSpPr>
            <a:spLocks noGrp="1"/>
          </p:cNvSpPr>
          <p:nvPr>
            <p:ph type="ftr" sz="quarter" idx="10"/>
          </p:nvPr>
        </p:nvSpPr>
        <p:spPr/>
        <p:txBody>
          <a:bodyPr/>
          <a:lstStyle/>
          <a:p>
            <a:r>
              <a:rPr lang="de-DE" smtClean="0"/>
              <a:t> Seite </a:t>
            </a:r>
            <a:fld id="{57125842-AE9E-41B2-8622-0B724AA1B752}" type="slidenum">
              <a:rPr lang="de-DE" smtClean="0"/>
              <a:pPr/>
              <a:t>14</a:t>
            </a:fld>
            <a:endParaRPr lang="de-DE" dirty="0"/>
          </a:p>
        </p:txBody>
      </p:sp>
      <p:sp>
        <p:nvSpPr>
          <p:cNvPr id="5" name="Text Box 4"/>
          <p:cNvSpPr txBox="1">
            <a:spLocks noChangeArrowheads="1"/>
          </p:cNvSpPr>
          <p:nvPr/>
        </p:nvSpPr>
        <p:spPr bwMode="auto">
          <a:xfrm>
            <a:off x="296944" y="1819300"/>
            <a:ext cx="1800225" cy="2880000"/>
          </a:xfrm>
          <a:prstGeom prst="rect">
            <a:avLst/>
          </a:prstGeom>
          <a:solidFill>
            <a:schemeClr val="accent1"/>
          </a:solidFill>
          <a:ln>
            <a:noFill/>
          </a:ln>
          <a:effectLst/>
          <a:extLst>
            <a:ext uri="{91240B29-F687-4F45-9708-019B960494DF}">
              <a14:hiddenLine xmlns:a14="http://schemas.microsoft.com/office/drawing/2010/main" w="12700" algn="ctr">
                <a:solidFill>
                  <a:srgbClr val="4E97B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0"/>
          <a:lstStyle>
            <a:lvl1pPr indent="1588" defTabSz="857250">
              <a:defRPr>
                <a:solidFill>
                  <a:schemeClr val="tx1"/>
                </a:solidFill>
                <a:latin typeface="Times New Roman" pitchFamily="18" charset="0"/>
              </a:defRPr>
            </a:lvl1pPr>
            <a:lvl2pPr marL="742950" indent="-285750" defTabSz="857250">
              <a:defRPr>
                <a:solidFill>
                  <a:schemeClr val="tx1"/>
                </a:solidFill>
                <a:latin typeface="Times New Roman" pitchFamily="18" charset="0"/>
              </a:defRPr>
            </a:lvl2pPr>
            <a:lvl3pPr marL="1143000" indent="-228600" defTabSz="857250">
              <a:defRPr>
                <a:solidFill>
                  <a:schemeClr val="tx1"/>
                </a:solidFill>
                <a:latin typeface="Times New Roman" pitchFamily="18" charset="0"/>
              </a:defRPr>
            </a:lvl3pPr>
            <a:lvl4pPr marL="1600200" indent="-228600" defTabSz="857250">
              <a:defRPr>
                <a:solidFill>
                  <a:schemeClr val="tx1"/>
                </a:solidFill>
                <a:latin typeface="Times New Roman" pitchFamily="18" charset="0"/>
              </a:defRPr>
            </a:lvl4pPr>
            <a:lvl5pPr marL="2057400" indent="-228600" defTabSz="857250">
              <a:defRPr>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9pPr>
          </a:lstStyle>
          <a:p>
            <a:pPr algn="ctr"/>
            <a:r>
              <a:rPr lang="de-DE" altLang="de-DE" sz="1600" dirty="0">
                <a:solidFill>
                  <a:schemeClr val="bg1"/>
                </a:solidFill>
              </a:rPr>
              <a:t> Leistungen</a:t>
            </a:r>
          </a:p>
          <a:p>
            <a:endParaRPr lang="de-DE" altLang="de-DE" sz="1600" dirty="0"/>
          </a:p>
          <a:p>
            <a:endParaRPr lang="de-DE" altLang="de-DE" sz="1600" dirty="0"/>
          </a:p>
        </p:txBody>
      </p:sp>
      <p:sp>
        <p:nvSpPr>
          <p:cNvPr id="6" name="Rectangle 8"/>
          <p:cNvSpPr>
            <a:spLocks noChangeArrowheads="1"/>
          </p:cNvSpPr>
          <p:nvPr/>
        </p:nvSpPr>
        <p:spPr bwMode="auto">
          <a:xfrm>
            <a:off x="4087437" y="5351235"/>
            <a:ext cx="1893888" cy="540000"/>
          </a:xfrm>
          <a:prstGeom prst="rect">
            <a:avLst/>
          </a:prstGeom>
          <a:solidFill>
            <a:schemeClr val="accent1"/>
          </a:solidFill>
          <a:ln>
            <a:noFill/>
          </a:ln>
          <a:effectLst/>
          <a:extLst>
            <a:ext uri="{91240B29-F687-4F45-9708-019B960494DF}">
              <a14:hiddenLine xmlns:a14="http://schemas.microsoft.com/office/drawing/2010/main" w="12700" algn="ctr">
                <a:solidFill>
                  <a:srgbClr val="4E97B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0"/>
          <a:lstStyle/>
          <a:p>
            <a:pPr indent="1588" algn="ctr" defTabSz="857250"/>
            <a:r>
              <a:rPr lang="de-DE" altLang="de-DE" sz="1600" dirty="0" smtClean="0">
                <a:solidFill>
                  <a:schemeClr val="bg1"/>
                </a:solidFill>
              </a:rPr>
              <a:t>Familienangehörige</a:t>
            </a:r>
            <a:endParaRPr lang="de-DE" altLang="de-DE" sz="1600" dirty="0">
              <a:solidFill>
                <a:schemeClr val="bg1"/>
              </a:solidFill>
            </a:endParaRPr>
          </a:p>
        </p:txBody>
      </p:sp>
      <p:sp>
        <p:nvSpPr>
          <p:cNvPr id="7" name="Text Box 12"/>
          <p:cNvSpPr txBox="1">
            <a:spLocks noChangeArrowheads="1"/>
          </p:cNvSpPr>
          <p:nvPr/>
        </p:nvSpPr>
        <p:spPr bwMode="auto">
          <a:xfrm>
            <a:off x="2154656" y="5351224"/>
            <a:ext cx="1871662" cy="540000"/>
          </a:xfrm>
          <a:prstGeom prst="rect">
            <a:avLst/>
          </a:prstGeom>
          <a:solidFill>
            <a:srgbClr val="D2EEF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indent="1588" defTabSz="857250">
              <a:defRPr>
                <a:solidFill>
                  <a:schemeClr val="tx1"/>
                </a:solidFill>
                <a:latin typeface="Times New Roman" pitchFamily="18" charset="0"/>
              </a:defRPr>
            </a:lvl1pPr>
            <a:lvl2pPr marL="742950" indent="-285750" defTabSz="857250">
              <a:defRPr>
                <a:solidFill>
                  <a:schemeClr val="tx1"/>
                </a:solidFill>
                <a:latin typeface="Times New Roman" pitchFamily="18" charset="0"/>
              </a:defRPr>
            </a:lvl2pPr>
            <a:lvl3pPr marL="1143000" indent="-228600" defTabSz="857250">
              <a:defRPr>
                <a:solidFill>
                  <a:schemeClr val="tx1"/>
                </a:solidFill>
                <a:latin typeface="Times New Roman" pitchFamily="18" charset="0"/>
              </a:defRPr>
            </a:lvl3pPr>
            <a:lvl4pPr marL="1600200" indent="-228600" defTabSz="857250">
              <a:defRPr>
                <a:solidFill>
                  <a:schemeClr val="tx1"/>
                </a:solidFill>
                <a:latin typeface="Times New Roman" pitchFamily="18" charset="0"/>
              </a:defRPr>
            </a:lvl4pPr>
            <a:lvl5pPr marL="2057400" indent="-228600" defTabSz="857250">
              <a:defRPr>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9pPr>
          </a:lstStyle>
          <a:p>
            <a:pPr algn="ctr"/>
            <a:r>
              <a:rPr lang="de-DE" altLang="de-DE" sz="2800"/>
              <a:t> </a:t>
            </a:r>
            <a:r>
              <a:rPr lang="de-DE" altLang="de-DE" sz="3600" b="1">
                <a:sym typeface="Wingdings" pitchFamily="2" charset="2"/>
              </a:rPr>
              <a:t></a:t>
            </a:r>
          </a:p>
        </p:txBody>
      </p:sp>
      <p:sp>
        <p:nvSpPr>
          <p:cNvPr id="8" name="Text Box 14"/>
          <p:cNvSpPr txBox="1">
            <a:spLocks noChangeArrowheads="1"/>
          </p:cNvSpPr>
          <p:nvPr/>
        </p:nvSpPr>
        <p:spPr bwMode="auto">
          <a:xfrm>
            <a:off x="6055027" y="5351224"/>
            <a:ext cx="1798638" cy="540000"/>
          </a:xfrm>
          <a:prstGeom prst="rect">
            <a:avLst/>
          </a:prstGeom>
          <a:solidFill>
            <a:srgbClr val="D2EEF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indent="1588" defTabSz="857250">
              <a:defRPr>
                <a:solidFill>
                  <a:schemeClr val="tx1"/>
                </a:solidFill>
                <a:latin typeface="Times New Roman" pitchFamily="18" charset="0"/>
              </a:defRPr>
            </a:lvl1pPr>
            <a:lvl2pPr marL="742950" indent="-285750" defTabSz="857250">
              <a:defRPr>
                <a:solidFill>
                  <a:schemeClr val="tx1"/>
                </a:solidFill>
                <a:latin typeface="Times New Roman" pitchFamily="18" charset="0"/>
              </a:defRPr>
            </a:lvl2pPr>
            <a:lvl3pPr marL="1143000" indent="-228600" defTabSz="857250">
              <a:defRPr>
                <a:solidFill>
                  <a:schemeClr val="tx1"/>
                </a:solidFill>
                <a:latin typeface="Times New Roman" pitchFamily="18" charset="0"/>
              </a:defRPr>
            </a:lvl3pPr>
            <a:lvl4pPr marL="1600200" indent="-228600" defTabSz="857250">
              <a:defRPr>
                <a:solidFill>
                  <a:schemeClr val="tx1"/>
                </a:solidFill>
                <a:latin typeface="Times New Roman" pitchFamily="18" charset="0"/>
              </a:defRPr>
            </a:lvl4pPr>
            <a:lvl5pPr marL="2057400" indent="-228600" defTabSz="857250">
              <a:defRPr>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9pPr>
          </a:lstStyle>
          <a:p>
            <a:pPr algn="ctr"/>
            <a:r>
              <a:rPr lang="de-DE" altLang="de-DE" sz="3600" b="1">
                <a:sym typeface="Symbol" pitchFamily="18" charset="2"/>
              </a:rPr>
              <a:t></a:t>
            </a:r>
            <a:endParaRPr lang="de-DE" altLang="de-DE" sz="3600" b="1">
              <a:sym typeface="Wingdings" pitchFamily="2" charset="2"/>
            </a:endParaRPr>
          </a:p>
        </p:txBody>
      </p:sp>
      <p:sp>
        <p:nvSpPr>
          <p:cNvPr id="9" name="Rectangle 15"/>
          <p:cNvSpPr>
            <a:spLocks noChangeArrowheads="1"/>
          </p:cNvSpPr>
          <p:nvPr/>
        </p:nvSpPr>
        <p:spPr bwMode="auto">
          <a:xfrm>
            <a:off x="296944" y="4753000"/>
            <a:ext cx="1800225" cy="540000"/>
          </a:xfrm>
          <a:prstGeom prst="rect">
            <a:avLst/>
          </a:prstGeom>
          <a:solidFill>
            <a:schemeClr val="accent1"/>
          </a:solidFill>
          <a:ln>
            <a:noFill/>
          </a:ln>
          <a:effectLst/>
          <a:extLst>
            <a:ext uri="{91240B29-F687-4F45-9708-019B960494DF}">
              <a14:hiddenLine xmlns:a14="http://schemas.microsoft.com/office/drawing/2010/main" w="12700" algn="ctr">
                <a:solidFill>
                  <a:srgbClr val="4E97B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0"/>
          <a:lstStyle/>
          <a:p>
            <a:pPr indent="1588" algn="ctr" defTabSz="857250"/>
            <a:r>
              <a:rPr lang="de-DE" altLang="de-DE" sz="1600" dirty="0" smtClean="0">
                <a:solidFill>
                  <a:schemeClr val="bg1"/>
                </a:solidFill>
              </a:rPr>
              <a:t>Versicherungsfähig</a:t>
            </a:r>
            <a:endParaRPr lang="de-DE" altLang="de-DE" sz="1600" dirty="0">
              <a:solidFill>
                <a:schemeClr val="bg1"/>
              </a:solidFill>
            </a:endParaRPr>
          </a:p>
        </p:txBody>
      </p:sp>
      <p:pic>
        <p:nvPicPr>
          <p:cNvPr id="14" name="Picture 17" descr="Vorso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323" y="1268760"/>
            <a:ext cx="90011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6"/>
          <p:cNvSpPr txBox="1">
            <a:spLocks noChangeArrowheads="1"/>
          </p:cNvSpPr>
          <p:nvPr/>
        </p:nvSpPr>
        <p:spPr bwMode="auto">
          <a:xfrm>
            <a:off x="2154656" y="4753000"/>
            <a:ext cx="5688000" cy="540000"/>
          </a:xfrm>
          <a:prstGeom prst="rect">
            <a:avLst/>
          </a:prstGeom>
          <a:solidFill>
            <a:srgbClr val="D2EEF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marL="87313" indent="1588" defTabSz="857250">
              <a:defRPr>
                <a:solidFill>
                  <a:schemeClr val="tx1"/>
                </a:solidFill>
                <a:latin typeface="Times New Roman" pitchFamily="18" charset="0"/>
              </a:defRPr>
            </a:lvl1pPr>
            <a:lvl2pPr marL="742950" indent="-285750" defTabSz="857250">
              <a:defRPr>
                <a:solidFill>
                  <a:schemeClr val="tx1"/>
                </a:solidFill>
                <a:latin typeface="Times New Roman" pitchFamily="18" charset="0"/>
              </a:defRPr>
            </a:lvl2pPr>
            <a:lvl3pPr marL="1143000" indent="-228600" defTabSz="857250">
              <a:defRPr>
                <a:solidFill>
                  <a:schemeClr val="tx1"/>
                </a:solidFill>
                <a:latin typeface="Times New Roman" pitchFamily="18" charset="0"/>
              </a:defRPr>
            </a:lvl3pPr>
            <a:lvl4pPr marL="1600200" indent="-228600" defTabSz="857250">
              <a:defRPr>
                <a:solidFill>
                  <a:schemeClr val="tx1"/>
                </a:solidFill>
                <a:latin typeface="Times New Roman" pitchFamily="18" charset="0"/>
              </a:defRPr>
            </a:lvl4pPr>
            <a:lvl5pPr marL="2057400" indent="-228600" defTabSz="857250">
              <a:defRPr>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9pPr>
          </a:lstStyle>
          <a:p>
            <a:pPr>
              <a:spcBef>
                <a:spcPts val="0"/>
              </a:spcBef>
              <a:buClr>
                <a:schemeClr val="tx2"/>
              </a:buClr>
              <a:buSzPct val="100000"/>
              <a:buFont typeface="Times New Roman" pitchFamily="18" charset="0"/>
              <a:buChar char="■"/>
            </a:pPr>
            <a:r>
              <a:rPr lang="de-DE" altLang="de-DE" sz="1600" dirty="0"/>
              <a:t> </a:t>
            </a:r>
            <a:r>
              <a:rPr lang="de-DE" altLang="de-DE" sz="1600" dirty="0" smtClean="0"/>
              <a:t>GKV-Versicherte</a:t>
            </a:r>
            <a:endParaRPr lang="de-DE" altLang="de-DE" sz="1600" dirty="0"/>
          </a:p>
          <a:p>
            <a:pPr>
              <a:spcBef>
                <a:spcPts val="0"/>
              </a:spcBef>
              <a:buClr>
                <a:schemeClr val="tx2"/>
              </a:buClr>
              <a:buSzPct val="100000"/>
              <a:buFont typeface="Times New Roman" pitchFamily="18" charset="0"/>
              <a:buChar char="■"/>
            </a:pPr>
            <a:r>
              <a:rPr lang="de-DE" altLang="de-DE" sz="1600" dirty="0"/>
              <a:t> </a:t>
            </a:r>
            <a:r>
              <a:rPr lang="de-DE" altLang="de-DE" sz="1600" dirty="0" smtClean="0"/>
              <a:t>PKV-Versicherte</a:t>
            </a:r>
            <a:endParaRPr lang="de-DE" altLang="de-DE" sz="1600" dirty="0"/>
          </a:p>
        </p:txBody>
      </p:sp>
      <p:sp>
        <p:nvSpPr>
          <p:cNvPr id="11" name="Text Box 5"/>
          <p:cNvSpPr txBox="1">
            <a:spLocks noChangeArrowheads="1"/>
          </p:cNvSpPr>
          <p:nvPr/>
        </p:nvSpPr>
        <p:spPr bwMode="auto">
          <a:xfrm>
            <a:off x="2154656" y="1819300"/>
            <a:ext cx="5688000" cy="2880000"/>
          </a:xfrm>
          <a:prstGeom prst="rect">
            <a:avLst/>
          </a:prstGeom>
          <a:solidFill>
            <a:srgbClr val="D2EEFA"/>
          </a:solidFill>
          <a:ln>
            <a:noFill/>
          </a:ln>
          <a:effectLst/>
          <a:extLst/>
        </p:spPr>
        <p:txBody>
          <a:bodyPr lIns="0" tIns="0" rIns="0" bIns="0"/>
          <a:lstStyle>
            <a:lvl1pPr indent="1588" defTabSz="857250">
              <a:defRPr>
                <a:solidFill>
                  <a:schemeClr val="tx1"/>
                </a:solidFill>
                <a:latin typeface="Times New Roman" pitchFamily="18" charset="0"/>
              </a:defRPr>
            </a:lvl1pPr>
            <a:lvl2pPr marL="742950" indent="-285750" defTabSz="857250">
              <a:defRPr>
                <a:solidFill>
                  <a:schemeClr val="tx1"/>
                </a:solidFill>
                <a:latin typeface="Times New Roman" pitchFamily="18" charset="0"/>
              </a:defRPr>
            </a:lvl2pPr>
            <a:lvl3pPr marL="1143000" indent="-228600" defTabSz="857250">
              <a:defRPr>
                <a:solidFill>
                  <a:schemeClr val="tx1"/>
                </a:solidFill>
                <a:latin typeface="Times New Roman" pitchFamily="18" charset="0"/>
              </a:defRPr>
            </a:lvl3pPr>
            <a:lvl4pPr marL="1600200" indent="-228600" defTabSz="857250">
              <a:defRPr>
                <a:solidFill>
                  <a:schemeClr val="tx1"/>
                </a:solidFill>
                <a:latin typeface="Times New Roman" pitchFamily="18" charset="0"/>
              </a:defRPr>
            </a:lvl4pPr>
            <a:lvl5pPr marL="2057400" indent="-228600" defTabSz="857250">
              <a:defRPr>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9pPr>
          </a:lstStyle>
          <a:p>
            <a:pPr marL="87313">
              <a:defRPr/>
            </a:pPr>
            <a:r>
              <a:rPr lang="de-DE" sz="1600" dirty="0"/>
              <a:t>Ausstellung eines Vorsorge-Schecks für einen </a:t>
            </a:r>
            <a:r>
              <a:rPr lang="de-DE" sz="1600" dirty="0" smtClean="0"/>
              <a:t>Ganztages-Check-up </a:t>
            </a:r>
            <a:r>
              <a:rPr lang="de-DE" sz="1600" dirty="0"/>
              <a:t>(ab Vollendung des 17. Lebensjahres, alle 2 Jahre)</a:t>
            </a:r>
          </a:p>
          <a:p>
            <a:pPr marL="260350" indent="-184150">
              <a:spcBef>
                <a:spcPts val="600"/>
              </a:spcBef>
              <a:buClr>
                <a:schemeClr val="tx2"/>
              </a:buClr>
              <a:buSzPct val="100000"/>
              <a:buFont typeface="Times New Roman" pitchFamily="18" charset="0"/>
              <a:buChar char="■"/>
              <a:defRPr/>
            </a:pPr>
            <a:r>
              <a:rPr lang="de-DE" sz="1500" dirty="0" smtClean="0"/>
              <a:t>Umfangreicher </a:t>
            </a:r>
            <a:r>
              <a:rPr lang="de-DE" sz="1500" dirty="0"/>
              <a:t>Ganztages-Check-up </a:t>
            </a:r>
          </a:p>
          <a:p>
            <a:pPr marL="260350" indent="-184150">
              <a:spcBef>
                <a:spcPts val="600"/>
              </a:spcBef>
              <a:buClr>
                <a:schemeClr val="tx2"/>
              </a:buClr>
              <a:buSzPct val="100000"/>
              <a:buFont typeface="Times New Roman" pitchFamily="18" charset="0"/>
              <a:buChar char="■"/>
              <a:defRPr/>
            </a:pPr>
            <a:r>
              <a:rPr lang="de-DE" sz="1500" dirty="0"/>
              <a:t>Direkte Abrechnung über </a:t>
            </a:r>
            <a:r>
              <a:rPr lang="de-DE" sz="1500" dirty="0" err="1"/>
              <a:t>ias</a:t>
            </a:r>
            <a:r>
              <a:rPr lang="de-DE" sz="1500" dirty="0"/>
              <a:t> PREVENT </a:t>
            </a:r>
          </a:p>
          <a:p>
            <a:pPr marL="260350" indent="-184150">
              <a:spcBef>
                <a:spcPts val="600"/>
              </a:spcBef>
              <a:buClr>
                <a:schemeClr val="tx2"/>
              </a:buClr>
              <a:buSzPct val="100000"/>
              <a:buFont typeface="Times New Roman" pitchFamily="18" charset="0"/>
              <a:buChar char="■"/>
              <a:defRPr/>
            </a:pPr>
            <a:r>
              <a:rPr lang="de-DE" sz="1500" dirty="0"/>
              <a:t>Erfolgt die Untersuchung bei einer anderen medizinischen Einrichtung  </a:t>
            </a:r>
            <a:br>
              <a:rPr lang="de-DE" sz="1500" dirty="0"/>
            </a:br>
            <a:r>
              <a:rPr lang="de-DE" sz="1500" dirty="0"/>
              <a:t>oder Arzt, so gilt das Leistungsverzeichnis analog. Dann ist allerdings keine Direktabrechnung mehr möglich.</a:t>
            </a:r>
          </a:p>
        </p:txBody>
      </p:sp>
      <p:sp>
        <p:nvSpPr>
          <p:cNvPr id="13" name="Rectangle 8"/>
          <p:cNvSpPr>
            <a:spLocks noChangeArrowheads="1"/>
          </p:cNvSpPr>
          <p:nvPr/>
        </p:nvSpPr>
        <p:spPr bwMode="auto">
          <a:xfrm>
            <a:off x="296943" y="5351224"/>
            <a:ext cx="1800225" cy="540000"/>
          </a:xfrm>
          <a:prstGeom prst="rect">
            <a:avLst/>
          </a:prstGeom>
          <a:solidFill>
            <a:schemeClr val="accent1"/>
          </a:solidFill>
          <a:ln>
            <a:noFill/>
          </a:ln>
          <a:effectLst/>
          <a:extLst>
            <a:ext uri="{91240B29-F687-4F45-9708-019B960494DF}">
              <a14:hiddenLine xmlns:a14="http://schemas.microsoft.com/office/drawing/2010/main" w="12700" algn="ctr">
                <a:solidFill>
                  <a:srgbClr val="4E97B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72000">
            <a:spAutoFit/>
          </a:bodyPr>
          <a:lstStyle>
            <a:lvl1pPr indent="1588" defTabSz="857250">
              <a:defRPr>
                <a:solidFill>
                  <a:schemeClr val="tx1"/>
                </a:solidFill>
                <a:latin typeface="Times New Roman" pitchFamily="18" charset="0"/>
              </a:defRPr>
            </a:lvl1pPr>
            <a:lvl2pPr marL="742950" indent="-285750" defTabSz="857250">
              <a:defRPr>
                <a:solidFill>
                  <a:schemeClr val="tx1"/>
                </a:solidFill>
                <a:latin typeface="Times New Roman" pitchFamily="18" charset="0"/>
              </a:defRPr>
            </a:lvl2pPr>
            <a:lvl3pPr marL="1143000" indent="-228600" defTabSz="857250">
              <a:defRPr>
                <a:solidFill>
                  <a:schemeClr val="tx1"/>
                </a:solidFill>
                <a:latin typeface="Times New Roman" pitchFamily="18" charset="0"/>
              </a:defRPr>
            </a:lvl3pPr>
            <a:lvl4pPr marL="1600200" indent="-228600" defTabSz="857250">
              <a:defRPr>
                <a:solidFill>
                  <a:schemeClr val="tx1"/>
                </a:solidFill>
                <a:latin typeface="Times New Roman" pitchFamily="18" charset="0"/>
              </a:defRPr>
            </a:lvl4pPr>
            <a:lvl5pPr marL="2057400" indent="-228600" defTabSz="857250">
              <a:defRPr>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a:solidFill>
                  <a:schemeClr val="tx1"/>
                </a:solidFill>
                <a:latin typeface="Times New Roman" pitchFamily="18" charset="0"/>
              </a:defRPr>
            </a:lvl9pPr>
          </a:lstStyle>
          <a:p>
            <a:pPr algn="ctr"/>
            <a:r>
              <a:rPr lang="de-DE" altLang="de-DE" sz="1600" dirty="0">
                <a:solidFill>
                  <a:schemeClr val="bg1"/>
                </a:solidFill>
              </a:rPr>
              <a:t>Mitarbeiter </a:t>
            </a:r>
            <a:br>
              <a:rPr lang="de-DE" altLang="de-DE" sz="1600" dirty="0">
                <a:solidFill>
                  <a:schemeClr val="bg1"/>
                </a:solidFill>
              </a:rPr>
            </a:br>
            <a:r>
              <a:rPr lang="de-DE" altLang="de-DE" sz="1600" dirty="0">
                <a:solidFill>
                  <a:schemeClr val="bg1"/>
                </a:solidFill>
              </a:rPr>
              <a:t>(</a:t>
            </a:r>
            <a:r>
              <a:rPr lang="de-DE" altLang="de-DE" sz="1600" dirty="0" smtClean="0">
                <a:solidFill>
                  <a:schemeClr val="bg1"/>
                </a:solidFill>
              </a:rPr>
              <a:t>bKV-VGP</a:t>
            </a:r>
            <a:r>
              <a:rPr lang="de-DE" altLang="de-DE" sz="1600" dirty="0">
                <a:solidFill>
                  <a:schemeClr val="bg1"/>
                </a:solidFill>
              </a:rPr>
              <a:t>)</a:t>
            </a:r>
          </a:p>
        </p:txBody>
      </p:sp>
    </p:spTree>
    <p:extLst>
      <p:ext uri="{BB962C8B-B14F-4D97-AF65-F5344CB8AC3E}">
        <p14:creationId xmlns:p14="http://schemas.microsoft.com/office/powerpoint/2010/main" val="3455144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HALLESCHE Vorsorge-Schecks</a:t>
            </a:r>
          </a:p>
        </p:txBody>
      </p:sp>
      <p:sp>
        <p:nvSpPr>
          <p:cNvPr id="3" name="Inhaltsplatzhalter 2"/>
          <p:cNvSpPr>
            <a:spLocks noGrp="1"/>
          </p:cNvSpPr>
          <p:nvPr>
            <p:ph idx="1"/>
          </p:nvPr>
        </p:nvSpPr>
        <p:spPr>
          <a:xfrm>
            <a:off x="323850" y="1131888"/>
            <a:ext cx="8496300" cy="4969059"/>
          </a:xfrm>
        </p:spPr>
        <p:txBody>
          <a:bodyPr/>
          <a:lstStyle/>
          <a:p>
            <a:r>
              <a:rPr lang="de-DE" dirty="0" smtClean="0"/>
              <a:t>VORSORGE</a:t>
            </a:r>
            <a:r>
              <a:rPr lang="de-DE" sz="800" dirty="0" smtClean="0">
                <a:solidFill>
                  <a:schemeClr val="bg1"/>
                </a:solidFill>
              </a:rPr>
              <a:t> </a:t>
            </a:r>
            <a:r>
              <a:rPr lang="de-DE" i="1" dirty="0" smtClean="0"/>
              <a:t>Premium </a:t>
            </a:r>
            <a:r>
              <a:rPr lang="de-DE" dirty="0" smtClean="0"/>
              <a:t>– Das besondere Extra für Mitarbeiter!</a:t>
            </a:r>
          </a:p>
          <a:p>
            <a:endParaRPr lang="de-DE" dirty="0" smtClean="0"/>
          </a:p>
        </p:txBody>
      </p:sp>
      <p:sp>
        <p:nvSpPr>
          <p:cNvPr id="4" name="Fußzeilenplatzhalter 3"/>
          <p:cNvSpPr>
            <a:spLocks noGrp="1"/>
          </p:cNvSpPr>
          <p:nvPr>
            <p:ph type="ftr" sz="quarter" idx="10"/>
          </p:nvPr>
        </p:nvSpPr>
        <p:spPr/>
        <p:txBody>
          <a:bodyPr/>
          <a:lstStyle/>
          <a:p>
            <a:r>
              <a:rPr lang="de-DE" smtClean="0"/>
              <a:t> Seite </a:t>
            </a:r>
            <a:fld id="{57125842-AE9E-41B2-8622-0B724AA1B752}" type="slidenum">
              <a:rPr lang="de-DE" smtClean="0"/>
              <a:pPr/>
              <a:t>15</a:t>
            </a:fld>
            <a:endParaRPr lang="de-DE" dirty="0"/>
          </a:p>
        </p:txBody>
      </p:sp>
      <p:grpSp>
        <p:nvGrpSpPr>
          <p:cNvPr id="6" name="Gruppieren 5"/>
          <p:cNvGrpSpPr/>
          <p:nvPr/>
        </p:nvGrpSpPr>
        <p:grpSpPr>
          <a:xfrm>
            <a:off x="323529" y="1700808"/>
            <a:ext cx="4968552" cy="3571934"/>
            <a:chOff x="323529" y="2161322"/>
            <a:chExt cx="4968552" cy="3571934"/>
          </a:xfrm>
        </p:grpSpPr>
        <p:sp>
          <p:nvSpPr>
            <p:cNvPr id="10" name="Textfeld 9"/>
            <p:cNvSpPr txBox="1"/>
            <p:nvPr/>
          </p:nvSpPr>
          <p:spPr>
            <a:xfrm>
              <a:off x="323529" y="2161322"/>
              <a:ext cx="4968552" cy="340638"/>
            </a:xfrm>
            <a:prstGeom prst="rect">
              <a:avLst/>
            </a:prstGeom>
            <a:solidFill>
              <a:srgbClr val="E23E21"/>
            </a:solidFill>
          </p:spPr>
          <p:txBody>
            <a:bodyPr wrap="square" lIns="123983" tIns="61992" rIns="123983" bIns="61992" rtlCol="0">
              <a:spAutoFit/>
            </a:bodyPr>
            <a:lstStyle/>
            <a:p>
              <a:pPr eaLnBrk="1" hangingPunct="1"/>
              <a:r>
                <a:rPr lang="de-DE" altLang="de-DE" sz="1400" b="1" dirty="0" smtClean="0">
                  <a:solidFill>
                    <a:schemeClr val="bg1"/>
                  </a:solidFill>
                  <a:cs typeface="Times New Roman" panose="02020603050405020304" pitchFamily="18" charset="0"/>
                </a:rPr>
                <a:t>Ganztages-Check-up</a:t>
              </a:r>
              <a:endParaRPr lang="de-DE" altLang="de-DE" sz="1400" b="1" dirty="0">
                <a:solidFill>
                  <a:schemeClr val="bg1"/>
                </a:solidFill>
                <a:cs typeface="Times New Roman" panose="02020603050405020304" pitchFamily="18" charset="0"/>
              </a:endParaRPr>
            </a:p>
          </p:txBody>
        </p:sp>
        <p:sp>
          <p:nvSpPr>
            <p:cNvPr id="11" name="Textfeld 10"/>
            <p:cNvSpPr txBox="1"/>
            <p:nvPr/>
          </p:nvSpPr>
          <p:spPr>
            <a:xfrm>
              <a:off x="328911" y="2544260"/>
              <a:ext cx="4963169" cy="3188996"/>
            </a:xfrm>
            <a:prstGeom prst="rect">
              <a:avLst/>
            </a:prstGeom>
            <a:solidFill>
              <a:srgbClr val="B6E2F6"/>
            </a:solidFill>
          </p:spPr>
          <p:txBody>
            <a:bodyPr wrap="square" lIns="123983" tIns="144000" rIns="123983" bIns="61992" rtlCol="0">
              <a:noAutofit/>
            </a:bodyPr>
            <a:lstStyle/>
            <a:p>
              <a:pPr marL="265113" indent="-265113">
                <a:spcBef>
                  <a:spcPts val="2400"/>
                </a:spcBef>
                <a:buSzPct val="140000"/>
                <a:buFont typeface="Wingdings" panose="05000000000000000000" pitchFamily="2" charset="2"/>
                <a:buChar char="ü"/>
              </a:pPr>
              <a:r>
                <a:rPr lang="de-DE" sz="1400" dirty="0" smtClean="0"/>
                <a:t>Vorgespräch</a:t>
              </a:r>
              <a:endParaRPr lang="de-DE" sz="1400" dirty="0"/>
            </a:p>
            <a:p>
              <a:pPr marL="265113" indent="-265113">
                <a:spcBef>
                  <a:spcPts val="1800"/>
                </a:spcBef>
                <a:buSzPct val="140000"/>
                <a:buFont typeface="Wingdings" panose="05000000000000000000" pitchFamily="2" charset="2"/>
                <a:buChar char="ü"/>
              </a:pPr>
              <a:r>
                <a:rPr lang="de-DE" sz="1400" dirty="0"/>
                <a:t>Umfassende internistische </a:t>
              </a:r>
              <a:r>
                <a:rPr lang="de-DE" sz="1400" dirty="0" smtClean="0"/>
                <a:t>Untersuchungen:</a:t>
              </a:r>
            </a:p>
            <a:p>
              <a:pPr marL="268288">
                <a:spcBef>
                  <a:spcPts val="0"/>
                </a:spcBef>
                <a:buSzPct val="140000"/>
              </a:pPr>
              <a:r>
                <a:rPr lang="de-DE" sz="1400" dirty="0" smtClean="0"/>
                <a:t>z. B </a:t>
              </a:r>
              <a:r>
                <a:rPr lang="de-DE" sz="1400" dirty="0"/>
                <a:t>Ruhe-EKG, Sehtest und Augendruckmessung, Hörtest und Untersuchung von Lunge, Herz </a:t>
              </a:r>
              <a:r>
                <a:rPr lang="de-DE" sz="1400" dirty="0" err="1"/>
                <a:t>uvm</a:t>
              </a:r>
              <a:r>
                <a:rPr lang="de-DE" sz="1400" dirty="0"/>
                <a:t>.</a:t>
              </a:r>
            </a:p>
            <a:p>
              <a:pPr marL="265113" indent="-265113">
                <a:spcBef>
                  <a:spcPts val="1800"/>
                </a:spcBef>
                <a:buSzPct val="140000"/>
                <a:buFont typeface="Wingdings" panose="05000000000000000000" pitchFamily="2" charset="2"/>
                <a:buChar char="ü"/>
              </a:pPr>
              <a:r>
                <a:rPr lang="de-DE" sz="1400" dirty="0" smtClean="0"/>
                <a:t>Einschätzung </a:t>
              </a:r>
              <a:r>
                <a:rPr lang="de-DE" sz="1400" dirty="0"/>
                <a:t>der Gesundheitssituation anhand der Untersuchungsergebnisse sowie der Ergebnisse der </a:t>
              </a:r>
              <a:r>
                <a:rPr lang="de-DE" sz="1400" dirty="0" smtClean="0"/>
                <a:t>Labor-untersuchungen </a:t>
              </a:r>
              <a:r>
                <a:rPr lang="de-DE" sz="1400" dirty="0"/>
                <a:t>von Blut-, Nieren- und Leberwerten etc.</a:t>
              </a:r>
            </a:p>
            <a:p>
              <a:pPr marL="265113" indent="-265113">
                <a:spcBef>
                  <a:spcPts val="1800"/>
                </a:spcBef>
                <a:buSzPct val="140000"/>
                <a:buFont typeface="Wingdings" panose="05000000000000000000" pitchFamily="2" charset="2"/>
                <a:buChar char="ü"/>
              </a:pPr>
              <a:r>
                <a:rPr lang="de-DE" sz="1400" dirty="0"/>
                <a:t>Ausführliches Abschlussgespräch mit dem Arzt</a:t>
              </a:r>
            </a:p>
            <a:p>
              <a:pPr marL="265113" indent="-265113">
                <a:spcBef>
                  <a:spcPts val="1800"/>
                </a:spcBef>
                <a:buSzPct val="140000"/>
                <a:buFont typeface="Wingdings" panose="05000000000000000000" pitchFamily="2" charset="2"/>
                <a:buChar char="ü"/>
              </a:pPr>
              <a:r>
                <a:rPr lang="de-DE" sz="1400" dirty="0"/>
                <a:t>Schriftlicher Abschlussbericht</a:t>
              </a:r>
              <a:endParaRPr lang="de-DE" altLang="de-DE" sz="1400" dirty="0"/>
            </a:p>
          </p:txBody>
        </p:sp>
        <p:pic>
          <p:nvPicPr>
            <p:cNvPr id="13" name="Picture 17" descr="Vorso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4000" y="5147065"/>
              <a:ext cx="586243" cy="58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0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700867"/>
            <a:ext cx="32385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4"/>
          <p:cNvSpPr txBox="1">
            <a:spLocks noChangeArrowheads="1"/>
          </p:cNvSpPr>
          <p:nvPr/>
        </p:nvSpPr>
        <p:spPr bwMode="auto">
          <a:xfrm>
            <a:off x="324668" y="5580000"/>
            <a:ext cx="8493944" cy="720000"/>
          </a:xfrm>
          <a:prstGeom prst="rect">
            <a:avLst/>
          </a:prstGeom>
          <a:noFill/>
          <a:ln w="12700">
            <a:solidFill>
              <a:srgbClr val="4E97BE"/>
            </a:solidFill>
            <a:miter lim="800000"/>
            <a:headEnd/>
            <a:tailEnd/>
          </a:ln>
          <a:effectLst/>
          <a:extLst>
            <a:ext uri="{909E8E84-426E-40DD-AFC4-6F175D3DCCD1}">
              <a14:hiddenFill xmlns:a14="http://schemas.microsoft.com/office/drawing/2010/main">
                <a:solidFill>
                  <a:srgbClr val="4E97B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0048" tIns="0" rIns="102029" bIns="0" anchor="ctr"/>
          <a:lstStyle>
            <a:lvl1pPr defTabSz="1236663">
              <a:spcBef>
                <a:spcPct val="0"/>
              </a:spcBef>
              <a:defRPr sz="2400">
                <a:solidFill>
                  <a:schemeClr val="tx1"/>
                </a:solidFill>
                <a:latin typeface="Times" pitchFamily="18" charset="0"/>
              </a:defRPr>
            </a:lvl1pPr>
            <a:lvl2pPr defTabSz="1236663">
              <a:spcBef>
                <a:spcPct val="0"/>
              </a:spcBef>
              <a:defRPr sz="2400">
                <a:solidFill>
                  <a:schemeClr val="tx1"/>
                </a:solidFill>
                <a:latin typeface="Times" pitchFamily="18" charset="0"/>
              </a:defRPr>
            </a:lvl2pPr>
            <a:lvl3pPr marL="912813" defTabSz="1236663">
              <a:spcBef>
                <a:spcPct val="0"/>
              </a:spcBef>
              <a:defRPr sz="2400">
                <a:solidFill>
                  <a:schemeClr val="tx1"/>
                </a:solidFill>
                <a:latin typeface="Times" pitchFamily="18" charset="0"/>
              </a:defRPr>
            </a:lvl3pPr>
            <a:lvl4pPr defTabSz="1236663">
              <a:spcBef>
                <a:spcPct val="0"/>
              </a:spcBef>
              <a:defRPr sz="2400">
                <a:solidFill>
                  <a:schemeClr val="tx1"/>
                </a:solidFill>
                <a:latin typeface="Times" pitchFamily="18" charset="0"/>
              </a:defRPr>
            </a:lvl4pPr>
            <a:lvl5pPr defTabSz="1236663">
              <a:spcBef>
                <a:spcPct val="0"/>
              </a:spcBef>
              <a:defRPr sz="2400">
                <a:solidFill>
                  <a:schemeClr val="tx1"/>
                </a:solidFill>
                <a:latin typeface="Times" pitchFamily="18" charset="0"/>
              </a:defRPr>
            </a:lvl5pPr>
            <a:lvl6pPr defTabSz="1236663" eaLnBrk="0" fontAlgn="base" hangingPunct="0">
              <a:spcBef>
                <a:spcPct val="0"/>
              </a:spcBef>
              <a:spcAft>
                <a:spcPct val="0"/>
              </a:spcAft>
              <a:defRPr sz="2400">
                <a:solidFill>
                  <a:schemeClr val="tx1"/>
                </a:solidFill>
                <a:latin typeface="Times" pitchFamily="18" charset="0"/>
              </a:defRPr>
            </a:lvl6pPr>
            <a:lvl7pPr defTabSz="1236663" eaLnBrk="0" fontAlgn="base" hangingPunct="0">
              <a:spcBef>
                <a:spcPct val="0"/>
              </a:spcBef>
              <a:spcAft>
                <a:spcPct val="0"/>
              </a:spcAft>
              <a:defRPr sz="2400">
                <a:solidFill>
                  <a:schemeClr val="tx1"/>
                </a:solidFill>
                <a:latin typeface="Times" pitchFamily="18" charset="0"/>
              </a:defRPr>
            </a:lvl7pPr>
            <a:lvl8pPr defTabSz="1236663" eaLnBrk="0" fontAlgn="base" hangingPunct="0">
              <a:spcBef>
                <a:spcPct val="0"/>
              </a:spcBef>
              <a:spcAft>
                <a:spcPct val="0"/>
              </a:spcAft>
              <a:defRPr sz="2400">
                <a:solidFill>
                  <a:schemeClr val="tx1"/>
                </a:solidFill>
                <a:latin typeface="Times" pitchFamily="18" charset="0"/>
              </a:defRPr>
            </a:lvl8pPr>
            <a:lvl9pPr defTabSz="1236663" eaLnBrk="0" fontAlgn="base" hangingPunct="0">
              <a:spcBef>
                <a:spcPct val="0"/>
              </a:spcBef>
              <a:spcAft>
                <a:spcPct val="0"/>
              </a:spcAft>
              <a:defRPr sz="2400">
                <a:solidFill>
                  <a:schemeClr val="tx1"/>
                </a:solidFill>
                <a:latin typeface="Times" pitchFamily="18" charset="0"/>
              </a:defRPr>
            </a:lvl9pPr>
          </a:lstStyle>
          <a:p>
            <a:r>
              <a:rPr lang="de-DE" sz="1800" dirty="0" smtClean="0">
                <a:latin typeface="+mj-lt"/>
              </a:rPr>
              <a:t>Mitarbeiter erhalten können den Ganztages-Check-up alle 2 Jahre durchführen lassen.</a:t>
            </a:r>
          </a:p>
        </p:txBody>
      </p:sp>
    </p:spTree>
    <p:extLst>
      <p:ext uri="{BB962C8B-B14F-4D97-AF65-F5344CB8AC3E}">
        <p14:creationId xmlns:p14="http://schemas.microsoft.com/office/powerpoint/2010/main" val="2534800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16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76" t="5471" r="9584"/>
          <a:stretch/>
        </p:blipFill>
        <p:spPr bwMode="auto">
          <a:xfrm>
            <a:off x="4789714" y="1821542"/>
            <a:ext cx="4013200" cy="457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5. Highlight: HALLESCHE Vorsorge-App</a:t>
            </a:r>
            <a:endParaRPr lang="de-DE" dirty="0"/>
          </a:p>
        </p:txBody>
      </p:sp>
      <p:sp>
        <p:nvSpPr>
          <p:cNvPr id="3" name="Inhaltsplatzhalter 2"/>
          <p:cNvSpPr>
            <a:spLocks noGrp="1"/>
          </p:cNvSpPr>
          <p:nvPr>
            <p:ph idx="1"/>
          </p:nvPr>
        </p:nvSpPr>
        <p:spPr/>
        <p:txBody>
          <a:bodyPr/>
          <a:lstStyle/>
          <a:p>
            <a:r>
              <a:rPr lang="de-DE" dirty="0" smtClean="0"/>
              <a:t>App für den Tarif VORSORGE</a:t>
            </a:r>
            <a:r>
              <a:rPr lang="de-DE" sz="800" dirty="0">
                <a:solidFill>
                  <a:schemeClr val="bg1"/>
                </a:solidFill>
              </a:rPr>
              <a:t> </a:t>
            </a:r>
            <a:r>
              <a:rPr lang="de-DE" i="1" dirty="0" smtClean="0"/>
              <a:t>plus</a:t>
            </a:r>
            <a:endParaRPr lang="de-DE" dirty="0" smtClean="0"/>
          </a:p>
          <a:p>
            <a:pPr lvl="1"/>
            <a:r>
              <a:rPr lang="de-DE" kern="1200" dirty="0">
                <a:ea typeface="+mn-ea"/>
                <a:cs typeface="+mn-cs"/>
              </a:rPr>
              <a:t>Beschreibung der Vorsorgeuntersuchungen </a:t>
            </a:r>
          </a:p>
          <a:p>
            <a:pPr lvl="1"/>
            <a:r>
              <a:rPr lang="de-DE" kern="1200" dirty="0">
                <a:ea typeface="+mn-ea"/>
                <a:cs typeface="+mn-cs"/>
              </a:rPr>
              <a:t>Persönlichen Vorsorgeplan mit Erinnerung </a:t>
            </a:r>
            <a:r>
              <a:rPr lang="de-DE" kern="1200" dirty="0" smtClean="0">
                <a:ea typeface="+mn-ea"/>
                <a:cs typeface="+mn-cs"/>
              </a:rPr>
              <a:t>über</a:t>
            </a:r>
          </a:p>
          <a:p>
            <a:pPr marL="261938" lvl="1" indent="0">
              <a:buNone/>
              <a:tabLst>
                <a:tab pos="266700" algn="l"/>
              </a:tabLst>
            </a:pPr>
            <a:r>
              <a:rPr lang="de-DE" kern="1200" dirty="0" smtClean="0">
                <a:ea typeface="+mn-ea"/>
                <a:cs typeface="+mn-cs"/>
              </a:rPr>
              <a:t>die Kalenderfunktion</a:t>
            </a:r>
          </a:p>
          <a:p>
            <a:pPr lvl="1"/>
            <a:r>
              <a:rPr lang="de-DE" kern="1200" dirty="0" smtClean="0">
                <a:ea typeface="+mn-ea"/>
                <a:cs typeface="+mn-cs"/>
              </a:rPr>
              <a:t>Im App </a:t>
            </a:r>
            <a:r>
              <a:rPr lang="de-DE" kern="1200" dirty="0">
                <a:ea typeface="+mn-ea"/>
                <a:cs typeface="+mn-cs"/>
              </a:rPr>
              <a:t>Store </a:t>
            </a:r>
            <a:r>
              <a:rPr lang="de-DE" kern="1200" dirty="0" smtClean="0">
                <a:ea typeface="+mn-ea"/>
                <a:cs typeface="+mn-cs"/>
              </a:rPr>
              <a:t>und im Google Play Store</a:t>
            </a:r>
          </a:p>
          <a:p>
            <a:pPr lvl="2"/>
            <a:r>
              <a:rPr lang="de-DE" kern="1200" dirty="0" smtClean="0"/>
              <a:t>Suchbegriff </a:t>
            </a:r>
            <a:r>
              <a:rPr lang="de-DE" kern="1200" dirty="0"/>
              <a:t>»HALLESCHE Vorsorge-App« </a:t>
            </a:r>
            <a:endParaRPr lang="de-DE" kern="1200" dirty="0">
              <a:ea typeface="+mn-ea"/>
              <a:cs typeface="+mn-cs"/>
            </a:endParaRPr>
          </a:p>
          <a:p>
            <a:endParaRPr lang="de-DE" dirty="0"/>
          </a:p>
        </p:txBody>
      </p:sp>
      <p:sp>
        <p:nvSpPr>
          <p:cNvPr id="4" name="Fußzeilenplatzhalter 3"/>
          <p:cNvSpPr>
            <a:spLocks noGrp="1"/>
          </p:cNvSpPr>
          <p:nvPr>
            <p:ph type="ftr" sz="quarter" idx="10"/>
          </p:nvPr>
        </p:nvSpPr>
        <p:spPr/>
        <p:txBody>
          <a:bodyPr/>
          <a:lstStyle/>
          <a:p>
            <a:r>
              <a:rPr lang="de-DE" smtClean="0"/>
              <a:t> Seite </a:t>
            </a:r>
            <a:fld id="{57125842-AE9E-41B2-8622-0B724AA1B752}" type="slidenum">
              <a:rPr lang="de-DE" smtClean="0"/>
              <a:pPr/>
              <a:t>16</a:t>
            </a:fld>
            <a:endParaRPr lang="de-DE" dirty="0"/>
          </a:p>
        </p:txBody>
      </p:sp>
      <p:grpSp>
        <p:nvGrpSpPr>
          <p:cNvPr id="15" name="Gruppieren 14"/>
          <p:cNvGrpSpPr/>
          <p:nvPr/>
        </p:nvGrpSpPr>
        <p:grpSpPr>
          <a:xfrm>
            <a:off x="2267744" y="3717032"/>
            <a:ext cx="1896461" cy="2173652"/>
            <a:chOff x="2267744" y="3717032"/>
            <a:chExt cx="1896461" cy="2173652"/>
          </a:xfrm>
        </p:grpSpPr>
        <p:pic>
          <p:nvPicPr>
            <p:cNvPr id="17"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8738" b="-1843"/>
            <a:stretch/>
          </p:blipFill>
          <p:spPr bwMode="auto">
            <a:xfrm>
              <a:off x="2267744" y="3717032"/>
              <a:ext cx="1896461" cy="1574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feld 17"/>
            <p:cNvSpPr txBox="1"/>
            <p:nvPr/>
          </p:nvSpPr>
          <p:spPr>
            <a:xfrm rot="21168238">
              <a:off x="2454113" y="5301714"/>
              <a:ext cx="1320274" cy="392415"/>
            </a:xfrm>
            <a:prstGeom prst="rect">
              <a:avLst/>
            </a:prstGeom>
          </p:spPr>
          <p:txBody>
            <a:bodyPr wrap="square">
              <a:spAutoFit/>
            </a:bodyPr>
            <a:lstStyle>
              <a:defPPr>
                <a:defRPr lang="en-US"/>
              </a:defPPr>
              <a:lvl1pPr>
                <a:lnSpc>
                  <a:spcPct val="130000"/>
                </a:lnSpc>
                <a:spcBef>
                  <a:spcPts val="0"/>
                </a:spcBef>
                <a:defRPr sz="1500">
                  <a:latin typeface="Segoe Print" panose="02000600000000000000" pitchFamily="2" charset="0"/>
                </a:defRPr>
              </a:lvl1pPr>
            </a:lstStyle>
            <a:p>
              <a:r>
                <a:rPr lang="de-DE" dirty="0"/>
                <a:t>Android</a:t>
              </a:r>
            </a:p>
          </p:txBody>
        </p:sp>
        <p:pic>
          <p:nvPicPr>
            <p:cNvPr id="20"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8751873">
              <a:off x="3100156" y="5306946"/>
              <a:ext cx="684927" cy="48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Gruppieren 13"/>
          <p:cNvGrpSpPr/>
          <p:nvPr/>
        </p:nvGrpSpPr>
        <p:grpSpPr>
          <a:xfrm>
            <a:off x="539552" y="3717032"/>
            <a:ext cx="2072326" cy="2263631"/>
            <a:chOff x="539552" y="3717032"/>
            <a:chExt cx="2072326" cy="2263631"/>
          </a:xfrm>
        </p:grpSpPr>
        <p:pic>
          <p:nvPicPr>
            <p:cNvPr id="582660" name="Picture 4"/>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39552" y="3717032"/>
              <a:ext cx="1896461" cy="154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3661497" flipH="1">
              <a:off x="687580" y="5362487"/>
              <a:ext cx="725334" cy="511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feld 20"/>
            <p:cNvSpPr txBox="1"/>
            <p:nvPr/>
          </p:nvSpPr>
          <p:spPr>
            <a:xfrm rot="21168238">
              <a:off x="1291604" y="5492789"/>
              <a:ext cx="1320274" cy="375103"/>
            </a:xfrm>
            <a:prstGeom prst="rect">
              <a:avLst/>
            </a:prstGeom>
            <a:noFill/>
          </p:spPr>
          <p:txBody>
            <a:bodyPr wrap="square" rtlCol="0">
              <a:spAutoFit/>
            </a:bodyPr>
            <a:lstStyle/>
            <a:p>
              <a:pPr>
                <a:lnSpc>
                  <a:spcPct val="130000"/>
                </a:lnSpc>
                <a:spcBef>
                  <a:spcPts val="0"/>
                </a:spcBef>
              </a:pPr>
              <a:r>
                <a:rPr lang="de-DE" sz="1500" dirty="0">
                  <a:latin typeface="Segoe Print" panose="02000600000000000000" pitchFamily="2" charset="0"/>
                </a:rPr>
                <a:t>iPhone</a:t>
              </a:r>
            </a:p>
          </p:txBody>
        </p:sp>
      </p:grpSp>
    </p:spTree>
    <p:extLst>
      <p:ext uri="{BB962C8B-B14F-4D97-AF65-F5344CB8AC3E}">
        <p14:creationId xmlns:p14="http://schemas.microsoft.com/office/powerpoint/2010/main" val="1857275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r>
              <a:rPr lang="de-DE" dirty="0" smtClean="0"/>
              <a:t>6. Exzellente Marktchancen</a:t>
            </a:r>
          </a:p>
        </p:txBody>
      </p:sp>
      <p:sp>
        <p:nvSpPr>
          <p:cNvPr id="4" name="Fußzeilenplatzhalter 3"/>
          <p:cNvSpPr>
            <a:spLocks noGrp="1"/>
          </p:cNvSpPr>
          <p:nvPr>
            <p:ph type="ftr" sz="quarter" idx="10"/>
          </p:nvPr>
        </p:nvSpPr>
        <p:spPr/>
        <p:txBody>
          <a:bodyPr/>
          <a:lstStyle/>
          <a:p>
            <a:pPr>
              <a:defRPr/>
            </a:pPr>
            <a:r>
              <a:rPr lang="de-DE" dirty="0" smtClean="0"/>
              <a:t> Seite </a:t>
            </a:r>
            <a:fld id="{D2DA53AF-66B6-4601-9F2A-D93FBEDDEFD3}" type="slidenum">
              <a:rPr lang="de-DE" smtClean="0"/>
              <a:pPr>
                <a:defRPr/>
              </a:pPr>
              <a:t>17</a:t>
            </a:fld>
            <a:endParaRPr lang="de-DE" dirty="0"/>
          </a:p>
        </p:txBody>
      </p:sp>
      <p:sp>
        <p:nvSpPr>
          <p:cNvPr id="41988" name="Rectangle 3"/>
          <p:cNvSpPr txBox="1">
            <a:spLocks noChangeArrowheads="1"/>
          </p:cNvSpPr>
          <p:nvPr/>
        </p:nvSpPr>
        <p:spPr bwMode="auto">
          <a:xfrm>
            <a:off x="363538" y="1125538"/>
            <a:ext cx="84963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9725" defTabSz="1236663" eaLnBrk="0" hangingPunct="0">
              <a:defRPr>
                <a:solidFill>
                  <a:schemeClr val="tx1"/>
                </a:solidFill>
                <a:latin typeface="Times New Roman" pitchFamily="18" charset="0"/>
                <a:cs typeface="Arial" pitchFamily="34" charset="0"/>
              </a:defRPr>
            </a:lvl1pPr>
            <a:lvl2pPr marL="227013" indent="-222250" defTabSz="1236663" eaLnBrk="0" hangingPunct="0">
              <a:defRPr>
                <a:solidFill>
                  <a:schemeClr val="tx1"/>
                </a:solidFill>
                <a:latin typeface="Times New Roman" pitchFamily="18" charset="0"/>
                <a:cs typeface="Arial" pitchFamily="34" charset="0"/>
              </a:defRPr>
            </a:lvl2pPr>
            <a:lvl3pPr marL="1143000" indent="-228600" defTabSz="1236663" eaLnBrk="0" hangingPunct="0">
              <a:defRPr>
                <a:solidFill>
                  <a:schemeClr val="tx1"/>
                </a:solidFill>
                <a:latin typeface="Times New Roman" pitchFamily="18" charset="0"/>
                <a:cs typeface="Arial" pitchFamily="34" charset="0"/>
              </a:defRPr>
            </a:lvl3pPr>
            <a:lvl4pPr marL="1600200" indent="-228600" defTabSz="1236663" eaLnBrk="0" hangingPunct="0">
              <a:defRPr>
                <a:solidFill>
                  <a:schemeClr val="tx1"/>
                </a:solidFill>
                <a:latin typeface="Times New Roman" pitchFamily="18" charset="0"/>
                <a:cs typeface="Arial" pitchFamily="34" charset="0"/>
              </a:defRPr>
            </a:lvl4pPr>
            <a:lvl5pPr marL="2057400" indent="-228600" defTabSz="1236663" eaLnBrk="0" hangingPunct="0">
              <a:defRPr>
                <a:solidFill>
                  <a:schemeClr val="tx1"/>
                </a:solidFill>
                <a:latin typeface="Times New Roman" pitchFamily="18" charset="0"/>
                <a:cs typeface="Arial" pitchFamily="34" charset="0"/>
              </a:defRPr>
            </a:lvl5pPr>
            <a:lvl6pPr marL="2514600" indent="-228600" defTabSz="1236663"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defTabSz="1236663"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defTabSz="1236663"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defTabSz="1236663" eaLnBrk="0" fontAlgn="base" hangingPunct="0">
              <a:spcBef>
                <a:spcPct val="0"/>
              </a:spcBef>
              <a:spcAft>
                <a:spcPct val="0"/>
              </a:spcAft>
              <a:defRPr>
                <a:solidFill>
                  <a:schemeClr val="tx1"/>
                </a:solidFill>
                <a:latin typeface="Times New Roman" pitchFamily="18" charset="0"/>
                <a:cs typeface="Arial" pitchFamily="34" charset="0"/>
              </a:defRPr>
            </a:lvl9pPr>
          </a:lstStyle>
          <a:p>
            <a:pPr>
              <a:spcBef>
                <a:spcPct val="50000"/>
              </a:spcBef>
              <a:spcAft>
                <a:spcPct val="25000"/>
              </a:spcAft>
              <a:buClr>
                <a:schemeClr val="tx2"/>
              </a:buClr>
              <a:buSzPct val="80000"/>
              <a:buFont typeface="Wingdings" pitchFamily="2" charset="2"/>
              <a:buNone/>
            </a:pPr>
            <a:r>
              <a:rPr lang="de-DE" sz="2200" b="1" dirty="0" smtClean="0">
                <a:solidFill>
                  <a:srgbClr val="E23E21"/>
                </a:solidFill>
              </a:rPr>
              <a:t>Unsere starken Argumente für Vorsorge-Schecks</a:t>
            </a:r>
            <a:endParaRPr lang="de-DE" sz="2200" b="1" i="1" dirty="0">
              <a:solidFill>
                <a:srgbClr val="E23E21"/>
              </a:solidFill>
            </a:endParaRPr>
          </a:p>
          <a:p>
            <a:pPr marL="290513" lvl="1" indent="-285750">
              <a:spcBef>
                <a:spcPts val="1800"/>
              </a:spcBef>
              <a:buClr>
                <a:srgbClr val="E23E21"/>
              </a:buClr>
              <a:buSzPct val="150000"/>
              <a:buFont typeface="Wingdings" panose="05000000000000000000" pitchFamily="2" charset="2"/>
              <a:buChar char="ü"/>
            </a:pPr>
            <a:r>
              <a:rPr lang="de-DE" dirty="0"/>
              <a:t>Verkauf von </a:t>
            </a:r>
            <a:r>
              <a:rPr lang="de-DE" dirty="0" smtClean="0"/>
              <a:t>realen, greifbaren Vorsorge-Schecks </a:t>
            </a:r>
            <a:r>
              <a:rPr lang="de-DE" dirty="0"/>
              <a:t>anstatt unsichtbarer </a:t>
            </a:r>
            <a:r>
              <a:rPr lang="de-DE" dirty="0" smtClean="0"/>
              <a:t>Versicherung</a:t>
            </a:r>
          </a:p>
          <a:p>
            <a:pPr marL="290513" lvl="1" indent="-285750">
              <a:spcBef>
                <a:spcPts val="1800"/>
              </a:spcBef>
              <a:buClr>
                <a:srgbClr val="E23E21"/>
              </a:buClr>
              <a:buSzPct val="150000"/>
              <a:buFont typeface="Wingdings" panose="05000000000000000000" pitchFamily="2" charset="2"/>
              <a:buChar char="ü"/>
            </a:pPr>
            <a:r>
              <a:rPr lang="de-DE" dirty="0" smtClean="0"/>
              <a:t>Der </a:t>
            </a:r>
            <a:r>
              <a:rPr lang="de-DE" dirty="0"/>
              <a:t>Arbeitgeber bietet allen Versicherten einen Mehrwert </a:t>
            </a:r>
            <a:r>
              <a:rPr lang="de-DE" dirty="0" smtClean="0"/>
              <a:t>– auch den Gesunden</a:t>
            </a:r>
          </a:p>
          <a:p>
            <a:pPr marL="290513" lvl="1" indent="-285750">
              <a:spcBef>
                <a:spcPts val="1800"/>
              </a:spcBef>
              <a:buClr>
                <a:srgbClr val="E23E21"/>
              </a:buClr>
              <a:buSzPct val="150000"/>
              <a:buFont typeface="Wingdings" panose="05000000000000000000" pitchFamily="2" charset="2"/>
              <a:buChar char="ü"/>
            </a:pPr>
            <a:r>
              <a:rPr lang="de-DE" dirty="0" smtClean="0"/>
              <a:t>Es </a:t>
            </a:r>
            <a:r>
              <a:rPr lang="de-DE" dirty="0"/>
              <a:t>gibt </a:t>
            </a:r>
            <a:r>
              <a:rPr lang="de-DE" dirty="0" smtClean="0"/>
              <a:t>Vorsorge-Schecks </a:t>
            </a:r>
            <a:r>
              <a:rPr lang="de-DE" dirty="0"/>
              <a:t>für </a:t>
            </a:r>
            <a:r>
              <a:rPr lang="de-DE" b="1" dirty="0"/>
              <a:t>alle Altersgruppen</a:t>
            </a:r>
            <a:r>
              <a:rPr lang="de-DE" dirty="0" smtClean="0"/>
              <a:t>!</a:t>
            </a:r>
          </a:p>
          <a:p>
            <a:pPr marL="290513" lvl="1" indent="-285750">
              <a:spcBef>
                <a:spcPts val="1800"/>
              </a:spcBef>
              <a:buClr>
                <a:srgbClr val="E23E21"/>
              </a:buClr>
              <a:buSzPct val="150000"/>
              <a:buFont typeface="Wingdings" panose="05000000000000000000" pitchFamily="2" charset="2"/>
              <a:buChar char="ü"/>
            </a:pPr>
            <a:r>
              <a:rPr lang="de-DE" dirty="0" smtClean="0"/>
              <a:t>Die Vorsorge-Schecks </a:t>
            </a:r>
            <a:r>
              <a:rPr lang="de-DE" dirty="0"/>
              <a:t>ergänzen die Vorsorgemaßnahmen der </a:t>
            </a:r>
            <a:r>
              <a:rPr lang="de-DE" b="1" dirty="0"/>
              <a:t>GKV</a:t>
            </a:r>
            <a:r>
              <a:rPr lang="de-DE" dirty="0"/>
              <a:t>, können aber auch von </a:t>
            </a:r>
            <a:r>
              <a:rPr lang="de-DE" b="1" dirty="0"/>
              <a:t>PKV-Versicherten</a:t>
            </a:r>
            <a:r>
              <a:rPr lang="de-DE" dirty="0"/>
              <a:t> verwendet werden</a:t>
            </a:r>
            <a:r>
              <a:rPr lang="de-DE" dirty="0" smtClean="0"/>
              <a:t>!</a:t>
            </a:r>
          </a:p>
          <a:p>
            <a:pPr marL="290513" lvl="1" indent="-285750">
              <a:spcBef>
                <a:spcPts val="1800"/>
              </a:spcBef>
              <a:buClr>
                <a:srgbClr val="E23E21"/>
              </a:buClr>
              <a:buSzPct val="150000"/>
              <a:buFont typeface="Wingdings" panose="05000000000000000000" pitchFamily="2" charset="2"/>
              <a:buChar char="ü"/>
            </a:pPr>
            <a:r>
              <a:rPr lang="de-DE" dirty="0" smtClean="0"/>
              <a:t>Einheitsbeitrag für alle Mitarbeiterinnen und Mitarbeiter bietet Sicherheit bei der Budgetplanung</a:t>
            </a:r>
          </a:p>
          <a:p>
            <a:pPr marL="290513" lvl="1" indent="-285750">
              <a:spcBef>
                <a:spcPts val="1800"/>
              </a:spcBef>
              <a:buClr>
                <a:srgbClr val="E23E21"/>
              </a:buClr>
              <a:buSzPct val="150000"/>
              <a:buFont typeface="Wingdings" panose="05000000000000000000" pitchFamily="2" charset="2"/>
              <a:buChar char="ü"/>
            </a:pPr>
            <a:r>
              <a:rPr lang="de-DE" dirty="0" smtClean="0"/>
              <a:t>Einmalig einfache Abwicklung durch Direktabrechnung</a:t>
            </a:r>
          </a:p>
          <a:p>
            <a:pPr marL="290513" lvl="1" indent="-285750">
              <a:spcBef>
                <a:spcPts val="1800"/>
              </a:spcBef>
              <a:buClr>
                <a:srgbClr val="E23E21"/>
              </a:buClr>
              <a:buSzPct val="150000"/>
              <a:buFont typeface="Wingdings" panose="05000000000000000000" pitchFamily="2" charset="2"/>
              <a:buChar char="ü"/>
            </a:pPr>
            <a:r>
              <a:rPr lang="de-DE" dirty="0" smtClean="0"/>
              <a:t>Im Tarif </a:t>
            </a:r>
            <a:r>
              <a:rPr lang="de-DE" b="1" dirty="0" smtClean="0"/>
              <a:t>VORSORGE</a:t>
            </a:r>
            <a:r>
              <a:rPr lang="de-DE" sz="800" b="1" dirty="0" smtClean="0">
                <a:solidFill>
                  <a:schemeClr val="bg1"/>
                </a:solidFill>
              </a:rPr>
              <a:t> </a:t>
            </a:r>
            <a:r>
              <a:rPr lang="de-DE" b="1" i="1" dirty="0" smtClean="0"/>
              <a:t>plus</a:t>
            </a:r>
            <a:r>
              <a:rPr lang="de-DE" b="1" dirty="0" smtClean="0"/>
              <a:t> </a:t>
            </a:r>
            <a:r>
              <a:rPr lang="de-DE" dirty="0" smtClean="0"/>
              <a:t>können auch </a:t>
            </a:r>
            <a:r>
              <a:rPr lang="de-DE" b="1" dirty="0" smtClean="0"/>
              <a:t>Familienangehörige</a:t>
            </a:r>
            <a:r>
              <a:rPr lang="de-DE" dirty="0" smtClean="0"/>
              <a:t> versichert werden, außerdem besteht hier die Möglichkeit einer </a:t>
            </a:r>
            <a:r>
              <a:rPr lang="de-DE" b="1" dirty="0" smtClean="0"/>
              <a:t>Weiterversicherung</a:t>
            </a:r>
            <a:r>
              <a:rPr lang="de-DE" dirty="0" smtClean="0"/>
              <a:t>, wenn Mitarbeiter ausscheiden</a:t>
            </a:r>
            <a:endParaRPr lang="de-DE" dirty="0"/>
          </a:p>
        </p:txBody>
      </p:sp>
    </p:spTree>
    <p:extLst>
      <p:ext uri="{BB962C8B-B14F-4D97-AF65-F5344CB8AC3E}">
        <p14:creationId xmlns:p14="http://schemas.microsoft.com/office/powerpoint/2010/main" val="516678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22263" y="1133475"/>
            <a:ext cx="8496300"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indent="3175" algn="l" defTabSz="1236663" rtl="0" eaLnBrk="1" fontAlgn="base" hangingPunct="1">
              <a:spcBef>
                <a:spcPct val="50000"/>
              </a:spcBef>
              <a:spcAft>
                <a:spcPct val="25000"/>
              </a:spcAft>
              <a:buClr>
                <a:schemeClr val="tx2"/>
              </a:buClr>
              <a:buSzPct val="80000"/>
              <a:buFont typeface="Wingdings" pitchFamily="2" charset="2"/>
              <a:defRPr sz="2200" b="1">
                <a:solidFill>
                  <a:srgbClr val="E23E21"/>
                </a:solidFill>
                <a:latin typeface="+mn-lt"/>
                <a:ea typeface="+mn-ea"/>
                <a:cs typeface="+mn-cs"/>
              </a:defRPr>
            </a:lvl1pPr>
            <a:lvl2pPr marL="227013" indent="-222250" algn="l" defTabSz="1236663" rtl="0" eaLnBrk="1" fontAlgn="base" hangingPunct="1">
              <a:spcBef>
                <a:spcPct val="15000"/>
              </a:spcBef>
              <a:spcAft>
                <a:spcPct val="0"/>
              </a:spcAft>
              <a:buClr>
                <a:srgbClr val="E23E21"/>
              </a:buClr>
              <a:buSzPct val="80000"/>
              <a:buFont typeface="Wingdings" pitchFamily="2" charset="2"/>
              <a:buChar char="n"/>
              <a:defRPr>
                <a:solidFill>
                  <a:schemeClr val="tx1"/>
                </a:solidFill>
                <a:latin typeface="+mn-lt"/>
              </a:defRPr>
            </a:lvl2pPr>
            <a:lvl3pPr marL="452438" indent="-223838" algn="l" defTabSz="1236663" rtl="0" eaLnBrk="1" fontAlgn="base" hangingPunct="1">
              <a:spcBef>
                <a:spcPct val="15000"/>
              </a:spcBef>
              <a:spcAft>
                <a:spcPct val="0"/>
              </a:spcAft>
              <a:buClr>
                <a:srgbClr val="4E97BE"/>
              </a:buClr>
              <a:buSzPct val="80000"/>
              <a:buFont typeface="Wingdings" pitchFamily="2" charset="2"/>
              <a:buChar char="n"/>
              <a:defRPr>
                <a:solidFill>
                  <a:schemeClr val="tx1"/>
                </a:solidFill>
                <a:latin typeface="+mn-lt"/>
              </a:defRPr>
            </a:lvl3pPr>
            <a:lvl4pPr marL="669925" indent="-215900" algn="l" defTabSz="1236663" rtl="0" eaLnBrk="1" fontAlgn="base" hangingPunct="1">
              <a:spcBef>
                <a:spcPct val="15000"/>
              </a:spcBef>
              <a:spcAft>
                <a:spcPct val="0"/>
              </a:spcAft>
              <a:buClr>
                <a:schemeClr val="tx1"/>
              </a:buClr>
              <a:buFont typeface="Times New Roman" pitchFamily="18" charset="0"/>
              <a:buChar char="–"/>
              <a:defRPr>
                <a:solidFill>
                  <a:schemeClr val="tx1"/>
                </a:solidFill>
                <a:latin typeface="+mn-lt"/>
              </a:defRPr>
            </a:lvl4pPr>
            <a:lvl5pPr marL="904875" indent="-233363" algn="l" defTabSz="1236663" rtl="0" eaLnBrk="1" fontAlgn="base" hangingPunct="1">
              <a:spcBef>
                <a:spcPct val="15000"/>
              </a:spcBef>
              <a:spcAft>
                <a:spcPct val="0"/>
              </a:spcAft>
              <a:buClr>
                <a:srgbClr val="E23E21"/>
              </a:buClr>
              <a:buFont typeface="Times New Roman" pitchFamily="18" charset="0"/>
              <a:buChar char="–"/>
              <a:defRPr>
                <a:solidFill>
                  <a:schemeClr val="tx1"/>
                </a:solidFill>
                <a:latin typeface="+mn-lt"/>
              </a:defRPr>
            </a:lvl5pPr>
            <a:lvl6pPr marL="1362075" indent="-233363" algn="l" defTabSz="1236663" rtl="0" eaLnBrk="1" fontAlgn="base" hangingPunct="1">
              <a:spcBef>
                <a:spcPct val="15000"/>
              </a:spcBef>
              <a:spcAft>
                <a:spcPct val="0"/>
              </a:spcAft>
              <a:buClr>
                <a:srgbClr val="E23E21"/>
              </a:buClr>
              <a:buFont typeface="Times New Roman" pitchFamily="18" charset="0"/>
              <a:buChar char="–"/>
              <a:defRPr>
                <a:solidFill>
                  <a:schemeClr val="tx1"/>
                </a:solidFill>
                <a:latin typeface="+mn-lt"/>
              </a:defRPr>
            </a:lvl6pPr>
            <a:lvl7pPr marL="1819275" indent="-233363" algn="l" defTabSz="1236663" rtl="0" eaLnBrk="1" fontAlgn="base" hangingPunct="1">
              <a:spcBef>
                <a:spcPct val="15000"/>
              </a:spcBef>
              <a:spcAft>
                <a:spcPct val="0"/>
              </a:spcAft>
              <a:buClr>
                <a:srgbClr val="E23E21"/>
              </a:buClr>
              <a:buFont typeface="Times New Roman" pitchFamily="18" charset="0"/>
              <a:buChar char="–"/>
              <a:defRPr>
                <a:solidFill>
                  <a:schemeClr val="tx1"/>
                </a:solidFill>
                <a:latin typeface="+mn-lt"/>
              </a:defRPr>
            </a:lvl7pPr>
            <a:lvl8pPr marL="2276475" indent="-233363" algn="l" defTabSz="1236663" rtl="0" eaLnBrk="1" fontAlgn="base" hangingPunct="1">
              <a:spcBef>
                <a:spcPct val="15000"/>
              </a:spcBef>
              <a:spcAft>
                <a:spcPct val="0"/>
              </a:spcAft>
              <a:buClr>
                <a:srgbClr val="E23E21"/>
              </a:buClr>
              <a:buFont typeface="Times New Roman" pitchFamily="18" charset="0"/>
              <a:buChar char="–"/>
              <a:defRPr>
                <a:solidFill>
                  <a:schemeClr val="tx1"/>
                </a:solidFill>
                <a:latin typeface="+mn-lt"/>
              </a:defRPr>
            </a:lvl8pPr>
            <a:lvl9pPr marL="2733675" indent="-233363" algn="l" defTabSz="1236663" rtl="0" eaLnBrk="1" fontAlgn="base" hangingPunct="1">
              <a:spcBef>
                <a:spcPct val="15000"/>
              </a:spcBef>
              <a:spcAft>
                <a:spcPct val="0"/>
              </a:spcAft>
              <a:buClr>
                <a:srgbClr val="E23E21"/>
              </a:buClr>
              <a:buFont typeface="Times New Roman" pitchFamily="18" charset="0"/>
              <a:buChar char="–"/>
              <a:defRPr>
                <a:solidFill>
                  <a:schemeClr val="tx1"/>
                </a:solidFill>
                <a:latin typeface="+mn-lt"/>
              </a:defRPr>
            </a:lvl9pPr>
          </a:lstStyle>
          <a:p>
            <a:pPr>
              <a:defRPr/>
            </a:pPr>
            <a:r>
              <a:rPr lang="de-DE" dirty="0" smtClean="0"/>
              <a:t>Verkaufsunterlagen</a:t>
            </a:r>
          </a:p>
          <a:p>
            <a:pPr lvl="1">
              <a:defRPr/>
            </a:pPr>
            <a:r>
              <a:rPr lang="de-DE" dirty="0" smtClean="0"/>
              <a:t>Verkaufspaket VORSORGE</a:t>
            </a:r>
            <a:r>
              <a:rPr lang="de-DE" sz="800" b="1" dirty="0">
                <a:solidFill>
                  <a:schemeClr val="bg1"/>
                </a:solidFill>
              </a:rPr>
              <a:t> </a:t>
            </a:r>
            <a:r>
              <a:rPr lang="de-DE" i="1" dirty="0" smtClean="0"/>
              <a:t>plus</a:t>
            </a:r>
            <a:r>
              <a:rPr lang="de-DE" dirty="0" smtClean="0"/>
              <a:t> (BGR 311)</a:t>
            </a:r>
          </a:p>
          <a:p>
            <a:pPr lvl="2">
              <a:defRPr/>
            </a:pPr>
            <a:r>
              <a:rPr lang="de-DE" b="1" dirty="0" smtClean="0">
                <a:sym typeface="Wingdings" pitchFamily="2" charset="2"/>
              </a:rPr>
              <a:t>Broschüre</a:t>
            </a:r>
            <a:r>
              <a:rPr lang="de-DE" dirty="0" smtClean="0">
                <a:sym typeface="Wingdings" pitchFamily="2" charset="2"/>
              </a:rPr>
              <a:t> inklusive </a:t>
            </a:r>
            <a:r>
              <a:rPr lang="de-DE" b="1" dirty="0">
                <a:sym typeface="Wingdings" pitchFamily="2" charset="2"/>
              </a:rPr>
              <a:t>Scheckheft</a:t>
            </a:r>
            <a:r>
              <a:rPr lang="de-DE" dirty="0">
                <a:sym typeface="Wingdings" pitchFamily="2" charset="2"/>
              </a:rPr>
              <a:t> mit Informationsblättern </a:t>
            </a:r>
            <a:r>
              <a:rPr lang="de-DE" dirty="0" smtClean="0">
                <a:sym typeface="Wingdings" pitchFamily="2" charset="2"/>
              </a:rPr>
              <a:t>und allen </a:t>
            </a:r>
            <a:r>
              <a:rPr lang="de-DE" b="1" dirty="0" smtClean="0">
                <a:sym typeface="Wingdings" pitchFamily="2" charset="2"/>
              </a:rPr>
              <a:t>Muster-Schecks</a:t>
            </a:r>
            <a:r>
              <a:rPr lang="de-DE" dirty="0" smtClean="0">
                <a:sym typeface="Wingdings" pitchFamily="2" charset="2"/>
              </a:rPr>
              <a:t> </a:t>
            </a:r>
          </a:p>
          <a:p>
            <a:pPr marL="228600" lvl="2" indent="0">
              <a:buNone/>
              <a:defRPr/>
            </a:pPr>
            <a:endParaRPr lang="de-DE" dirty="0" smtClean="0">
              <a:sym typeface="Wingdings" pitchFamily="2" charset="2"/>
            </a:endParaRPr>
          </a:p>
          <a:p>
            <a:pPr marL="228600" lvl="2" indent="0">
              <a:buNone/>
              <a:defRPr/>
            </a:pPr>
            <a:endParaRPr lang="de-DE" dirty="0" smtClean="0">
              <a:sym typeface="Wingdings" pitchFamily="2" charset="2"/>
            </a:endParaRPr>
          </a:p>
          <a:p>
            <a:pPr lvl="1">
              <a:defRPr/>
            </a:pPr>
            <a:r>
              <a:rPr lang="de-DE" dirty="0"/>
              <a:t>Verkaufspaket </a:t>
            </a:r>
            <a:r>
              <a:rPr lang="de-DE" b="1" dirty="0" smtClean="0"/>
              <a:t>Vorsorge-Schecks</a:t>
            </a:r>
          </a:p>
          <a:p>
            <a:pPr marL="266700" lvl="1" indent="0">
              <a:buNone/>
              <a:tabLst>
                <a:tab pos="266700" algn="l"/>
              </a:tabLst>
              <a:defRPr/>
            </a:pPr>
            <a:r>
              <a:rPr lang="de-DE" dirty="0" smtClean="0"/>
              <a:t>BGR 534: Broschüre + Scheckheft</a:t>
            </a:r>
            <a:endParaRPr lang="de-DE" dirty="0"/>
          </a:p>
          <a:p>
            <a:pPr lvl="2">
              <a:defRPr/>
            </a:pPr>
            <a:r>
              <a:rPr lang="de-DE" dirty="0" smtClean="0">
                <a:sym typeface="Wingdings" pitchFamily="2" charset="2"/>
              </a:rPr>
              <a:t>VORSORGE</a:t>
            </a:r>
            <a:r>
              <a:rPr lang="de-DE" sz="800" b="1" dirty="0">
                <a:solidFill>
                  <a:schemeClr val="bg1"/>
                </a:solidFill>
              </a:rPr>
              <a:t> </a:t>
            </a:r>
            <a:r>
              <a:rPr lang="de-DE" i="1" dirty="0" smtClean="0">
                <a:sym typeface="Wingdings" pitchFamily="2" charset="2"/>
              </a:rPr>
              <a:t>plus</a:t>
            </a:r>
          </a:p>
          <a:p>
            <a:pPr lvl="2">
              <a:defRPr/>
            </a:pPr>
            <a:r>
              <a:rPr lang="de-DE" dirty="0" smtClean="0">
                <a:sym typeface="Wingdings" pitchFamily="2" charset="2"/>
              </a:rPr>
              <a:t>VORSORGE</a:t>
            </a:r>
            <a:r>
              <a:rPr lang="de-DE" sz="800" b="1" dirty="0">
                <a:solidFill>
                  <a:schemeClr val="bg1"/>
                </a:solidFill>
              </a:rPr>
              <a:t> </a:t>
            </a:r>
            <a:r>
              <a:rPr lang="de-DE" i="1" dirty="0" smtClean="0">
                <a:sym typeface="Wingdings" pitchFamily="2" charset="2"/>
              </a:rPr>
              <a:t>Zahn-Prophylaxe</a:t>
            </a:r>
          </a:p>
          <a:p>
            <a:pPr lvl="2">
              <a:defRPr/>
            </a:pPr>
            <a:r>
              <a:rPr lang="de-DE" dirty="0" smtClean="0">
                <a:sym typeface="Wingdings" pitchFamily="2" charset="2"/>
              </a:rPr>
              <a:t>VORSORGE</a:t>
            </a:r>
            <a:r>
              <a:rPr lang="de-DE" sz="800" b="1" dirty="0">
                <a:solidFill>
                  <a:schemeClr val="bg1"/>
                </a:solidFill>
              </a:rPr>
              <a:t> </a:t>
            </a:r>
            <a:r>
              <a:rPr lang="de-DE" i="1" dirty="0" smtClean="0">
                <a:sym typeface="Wingdings" pitchFamily="2" charset="2"/>
              </a:rPr>
              <a:t>Erschöpfungs-Prophylaxe</a:t>
            </a:r>
          </a:p>
          <a:p>
            <a:pPr marL="228600" lvl="2" indent="0">
              <a:buNone/>
              <a:defRPr/>
            </a:pPr>
            <a:endParaRPr lang="de-DE" dirty="0" smtClean="0">
              <a:sym typeface="Wingdings" pitchFamily="2" charset="2"/>
            </a:endParaRPr>
          </a:p>
          <a:p>
            <a:pPr lvl="1">
              <a:defRPr/>
            </a:pPr>
            <a:r>
              <a:rPr lang="de-DE" dirty="0"/>
              <a:t>Verkaufspaket </a:t>
            </a:r>
            <a:r>
              <a:rPr lang="de-DE" dirty="0" smtClean="0"/>
              <a:t>VORSORGE</a:t>
            </a:r>
            <a:r>
              <a:rPr lang="de-DE" sz="800" b="1" dirty="0">
                <a:solidFill>
                  <a:schemeClr val="bg1"/>
                </a:solidFill>
              </a:rPr>
              <a:t> </a:t>
            </a:r>
            <a:r>
              <a:rPr lang="de-DE" i="1" dirty="0" smtClean="0"/>
              <a:t>Premium</a:t>
            </a:r>
            <a:endParaRPr lang="de-DE" dirty="0" smtClean="0"/>
          </a:p>
          <a:p>
            <a:pPr marL="266700" lvl="1" indent="0">
              <a:buNone/>
              <a:tabLst>
                <a:tab pos="266700" algn="l"/>
              </a:tabLst>
              <a:defRPr/>
            </a:pPr>
            <a:r>
              <a:rPr lang="de-DE" dirty="0" smtClean="0"/>
              <a:t>BGR 535: Broschüre </a:t>
            </a:r>
            <a:r>
              <a:rPr lang="de-DE" dirty="0"/>
              <a:t>+ Scheckheft</a:t>
            </a:r>
          </a:p>
          <a:p>
            <a:pPr lvl="2">
              <a:defRPr/>
            </a:pPr>
            <a:r>
              <a:rPr lang="de-DE" dirty="0" smtClean="0"/>
              <a:t>VORSORGE</a:t>
            </a:r>
            <a:r>
              <a:rPr lang="de-DE" sz="800" b="1" dirty="0">
                <a:solidFill>
                  <a:schemeClr val="bg1"/>
                </a:solidFill>
              </a:rPr>
              <a:t> </a:t>
            </a:r>
            <a:r>
              <a:rPr lang="de-DE" i="1" dirty="0" smtClean="0"/>
              <a:t>Premium</a:t>
            </a:r>
          </a:p>
          <a:p>
            <a:pPr marL="228600" lvl="2" indent="0">
              <a:buNone/>
              <a:defRPr/>
            </a:pPr>
            <a:endParaRPr lang="de-DE" dirty="0" smtClean="0">
              <a:sym typeface="Wingdings" pitchFamily="2" charset="2"/>
            </a:endParaRPr>
          </a:p>
          <a:p>
            <a:pPr lvl="1">
              <a:defRPr/>
            </a:pPr>
            <a:r>
              <a:rPr lang="de-DE" b="1" dirty="0" smtClean="0">
                <a:sym typeface="Wingdings" pitchFamily="2" charset="2"/>
              </a:rPr>
              <a:t>bKV-Broschüre</a:t>
            </a:r>
            <a:r>
              <a:rPr lang="de-DE" dirty="0" smtClean="0">
                <a:sym typeface="Wingdings" pitchFamily="2" charset="2"/>
              </a:rPr>
              <a:t> mit allen Tarifen (BGR </a:t>
            </a:r>
            <a:r>
              <a:rPr lang="de-DE" dirty="0">
                <a:sym typeface="Wingdings" pitchFamily="2" charset="2"/>
              </a:rPr>
              <a:t>206</a:t>
            </a:r>
            <a:r>
              <a:rPr lang="de-DE" dirty="0" smtClean="0">
                <a:sym typeface="Wingdings" pitchFamily="2" charset="2"/>
              </a:rPr>
              <a:t>)</a:t>
            </a:r>
            <a:endParaRPr lang="de-DE" dirty="0">
              <a:sym typeface="Wingdings" pitchFamily="2" charset="2"/>
            </a:endParaRPr>
          </a:p>
        </p:txBody>
      </p:sp>
      <p:sp>
        <p:nvSpPr>
          <p:cNvPr id="41986" name="Titel 1"/>
          <p:cNvSpPr>
            <a:spLocks noGrp="1"/>
          </p:cNvSpPr>
          <p:nvPr>
            <p:ph type="title"/>
          </p:nvPr>
        </p:nvSpPr>
        <p:spPr/>
        <p:txBody>
          <a:bodyPr/>
          <a:lstStyle/>
          <a:p>
            <a:r>
              <a:rPr lang="de-DE" dirty="0" smtClean="0"/>
              <a:t>7. Vertriebsunterstützung</a:t>
            </a:r>
          </a:p>
        </p:txBody>
      </p:sp>
      <p:sp>
        <p:nvSpPr>
          <p:cNvPr id="4" name="Fußzeilenplatzhalter 3"/>
          <p:cNvSpPr>
            <a:spLocks noGrp="1"/>
          </p:cNvSpPr>
          <p:nvPr>
            <p:ph type="ftr" sz="quarter" idx="10"/>
          </p:nvPr>
        </p:nvSpPr>
        <p:spPr/>
        <p:txBody>
          <a:bodyPr/>
          <a:lstStyle/>
          <a:p>
            <a:pPr>
              <a:defRPr/>
            </a:pPr>
            <a:r>
              <a:rPr lang="de-DE" dirty="0" smtClean="0"/>
              <a:t> Seite </a:t>
            </a:r>
            <a:fld id="{D2DA53AF-66B6-4601-9F2A-D93FBEDDEFD3}" type="slidenum">
              <a:rPr lang="de-DE" smtClean="0"/>
              <a:pPr>
                <a:defRPr/>
              </a:pPr>
              <a:t>18</a:t>
            </a:fld>
            <a:endParaRPr lang="de-DE" dirty="0"/>
          </a:p>
        </p:txBody>
      </p:sp>
      <p:sp>
        <p:nvSpPr>
          <p:cNvPr id="11" name="Stern mit 16 Zacken 10"/>
          <p:cNvSpPr/>
          <p:nvPr/>
        </p:nvSpPr>
        <p:spPr bwMode="auto">
          <a:xfrm>
            <a:off x="22137" y="2708920"/>
            <a:ext cx="534471" cy="516343"/>
          </a:xfrm>
          <a:prstGeom prst="star16">
            <a:avLst/>
          </a:prstGeom>
          <a:solidFill>
            <a:srgbClr val="E23E21"/>
          </a:solidFill>
          <a:ln w="12700"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marL="0" marR="0" indent="1588" algn="ctr" defTabSz="857250" rtl="0" eaLnBrk="0" fontAlgn="base" latinLnBrk="0" hangingPunct="0">
              <a:lnSpc>
                <a:spcPct val="100000"/>
              </a:lnSpc>
              <a:spcBef>
                <a:spcPct val="50000"/>
              </a:spcBef>
              <a:spcAft>
                <a:spcPct val="0"/>
              </a:spcAft>
              <a:buClr>
                <a:schemeClr val="accent1"/>
              </a:buClr>
              <a:buSzTx/>
              <a:buFont typeface="Times New Roman" pitchFamily="18" charset="0"/>
              <a:buNone/>
              <a:tabLst/>
            </a:pPr>
            <a:r>
              <a:rPr lang="de-DE" sz="1150" b="1" spc="-100" dirty="0" smtClean="0">
                <a:solidFill>
                  <a:schemeClr val="bg1"/>
                </a:solidFill>
              </a:rPr>
              <a:t>NEU</a:t>
            </a:r>
            <a:endParaRPr kumimoji="0" lang="de-DE" sz="1150" b="1" i="0" u="none" strike="noStrike" cap="none" spc="-100" normalizeH="0" dirty="0" smtClean="0">
              <a:ln>
                <a:noFill/>
              </a:ln>
              <a:solidFill>
                <a:schemeClr val="bg1"/>
              </a:solidFill>
              <a:effectLst/>
            </a:endParaRPr>
          </a:p>
        </p:txBody>
      </p:sp>
      <p:sp>
        <p:nvSpPr>
          <p:cNvPr id="15" name="Stern mit 16 Zacken 14"/>
          <p:cNvSpPr/>
          <p:nvPr/>
        </p:nvSpPr>
        <p:spPr bwMode="auto">
          <a:xfrm>
            <a:off x="22137" y="4578823"/>
            <a:ext cx="534471" cy="516343"/>
          </a:xfrm>
          <a:prstGeom prst="star16">
            <a:avLst/>
          </a:prstGeom>
          <a:solidFill>
            <a:srgbClr val="E23E21"/>
          </a:solidFill>
          <a:ln w="12700"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marL="0" marR="0" indent="1588" algn="ctr" defTabSz="857250" rtl="0" eaLnBrk="0" fontAlgn="base" latinLnBrk="0" hangingPunct="0">
              <a:lnSpc>
                <a:spcPct val="100000"/>
              </a:lnSpc>
              <a:spcBef>
                <a:spcPct val="50000"/>
              </a:spcBef>
              <a:spcAft>
                <a:spcPct val="0"/>
              </a:spcAft>
              <a:buClr>
                <a:schemeClr val="accent1"/>
              </a:buClr>
              <a:buSzTx/>
              <a:buFont typeface="Times New Roman" pitchFamily="18" charset="0"/>
              <a:buNone/>
              <a:tabLst/>
            </a:pPr>
            <a:r>
              <a:rPr lang="de-DE" sz="1150" b="1" spc="-100" dirty="0">
                <a:solidFill>
                  <a:schemeClr val="bg1"/>
                </a:solidFill>
              </a:rPr>
              <a:t>NEU</a:t>
            </a:r>
          </a:p>
        </p:txBody>
      </p:sp>
      <p:grpSp>
        <p:nvGrpSpPr>
          <p:cNvPr id="6" name="Gruppieren 5"/>
          <p:cNvGrpSpPr/>
          <p:nvPr/>
        </p:nvGrpSpPr>
        <p:grpSpPr>
          <a:xfrm>
            <a:off x="4734659" y="2315047"/>
            <a:ext cx="3210525" cy="2672258"/>
            <a:chOff x="4734659" y="2315047"/>
            <a:chExt cx="3210525" cy="2672258"/>
          </a:xfrm>
        </p:grpSpPr>
        <p:grpSp>
          <p:nvGrpSpPr>
            <p:cNvPr id="3" name="Gruppieren 2"/>
            <p:cNvGrpSpPr/>
            <p:nvPr/>
          </p:nvGrpSpPr>
          <p:grpSpPr>
            <a:xfrm>
              <a:off x="6596517" y="2315047"/>
              <a:ext cx="1348667" cy="1009211"/>
              <a:chOff x="6596517" y="2315047"/>
              <a:chExt cx="1348667" cy="1009211"/>
            </a:xfrm>
          </p:grpSpPr>
          <p:sp>
            <p:nvSpPr>
              <p:cNvPr id="18" name="Textfeld 17"/>
              <p:cNvSpPr txBox="1"/>
              <p:nvPr/>
            </p:nvSpPr>
            <p:spPr>
              <a:xfrm rot="21300219">
                <a:off x="6624910" y="2315047"/>
                <a:ext cx="1320274" cy="375103"/>
              </a:xfrm>
              <a:prstGeom prst="rect">
                <a:avLst/>
              </a:prstGeom>
              <a:noFill/>
            </p:spPr>
            <p:txBody>
              <a:bodyPr wrap="square" rtlCol="0">
                <a:spAutoFit/>
              </a:bodyPr>
              <a:lstStyle/>
              <a:p>
                <a:pPr>
                  <a:lnSpc>
                    <a:spcPct val="130000"/>
                  </a:lnSpc>
                  <a:spcBef>
                    <a:spcPts val="0"/>
                  </a:spcBef>
                </a:pPr>
                <a:r>
                  <a:rPr lang="de-DE" sz="1500" dirty="0" smtClean="0">
                    <a:latin typeface="Segoe Print" panose="02000600000000000000" pitchFamily="2" charset="0"/>
                  </a:rPr>
                  <a:t>BGR 534</a:t>
                </a:r>
                <a:endParaRPr lang="de-DE" sz="1500" dirty="0">
                  <a:latin typeface="Segoe Print" panose="02000600000000000000" pitchFamily="2" charset="0"/>
                </a:endParaRPr>
              </a:p>
            </p:txBody>
          </p:sp>
          <p:pic>
            <p:nvPicPr>
              <p:cNvPr id="19" name="Picture 1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8656362" flipV="1">
                <a:off x="6596517" y="2690395"/>
                <a:ext cx="899701" cy="63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82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659" y="2348880"/>
              <a:ext cx="187642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uppieren 6"/>
          <p:cNvGrpSpPr/>
          <p:nvPr/>
        </p:nvGrpSpPr>
        <p:grpSpPr>
          <a:xfrm>
            <a:off x="6732240" y="3026855"/>
            <a:ext cx="2689173" cy="3363711"/>
            <a:chOff x="6732240" y="3026855"/>
            <a:chExt cx="2689173" cy="3363711"/>
          </a:xfrm>
        </p:grpSpPr>
        <p:grpSp>
          <p:nvGrpSpPr>
            <p:cNvPr id="2" name="Gruppieren 1"/>
            <p:cNvGrpSpPr/>
            <p:nvPr/>
          </p:nvGrpSpPr>
          <p:grpSpPr>
            <a:xfrm>
              <a:off x="7596024" y="3026855"/>
              <a:ext cx="1825389" cy="725334"/>
              <a:chOff x="7596024" y="3026855"/>
              <a:chExt cx="1825389" cy="725334"/>
            </a:xfrm>
          </p:grpSpPr>
          <p:pic>
            <p:nvPicPr>
              <p:cNvPr id="16" name="Picture 1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7938503" flipH="1" flipV="1">
                <a:off x="7488866" y="3134013"/>
                <a:ext cx="725334" cy="511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feld 16"/>
              <p:cNvSpPr txBox="1"/>
              <p:nvPr/>
            </p:nvSpPr>
            <p:spPr>
              <a:xfrm rot="359934">
                <a:off x="8101139" y="3122329"/>
                <a:ext cx="1320274" cy="375103"/>
              </a:xfrm>
              <a:prstGeom prst="rect">
                <a:avLst/>
              </a:prstGeom>
              <a:noFill/>
            </p:spPr>
            <p:txBody>
              <a:bodyPr wrap="square" rtlCol="0">
                <a:spAutoFit/>
              </a:bodyPr>
              <a:lstStyle/>
              <a:p>
                <a:pPr>
                  <a:lnSpc>
                    <a:spcPct val="130000"/>
                  </a:lnSpc>
                  <a:spcBef>
                    <a:spcPts val="0"/>
                  </a:spcBef>
                </a:pPr>
                <a:r>
                  <a:rPr lang="de-DE" sz="1500" dirty="0" smtClean="0">
                    <a:latin typeface="Segoe Print" panose="02000600000000000000" pitchFamily="2" charset="0"/>
                  </a:rPr>
                  <a:t>BGR 535</a:t>
                </a:r>
                <a:endParaRPr lang="de-DE" sz="1500" dirty="0">
                  <a:latin typeface="Segoe Print" panose="02000600000000000000" pitchFamily="2" charset="0"/>
                </a:endParaRPr>
              </a:p>
            </p:txBody>
          </p:sp>
        </p:grpSp>
        <p:pic>
          <p:nvPicPr>
            <p:cNvPr id="5826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3799766"/>
              <a:ext cx="185737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90271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lstStyle/>
          <a:p>
            <a:r>
              <a:rPr lang="de-DE" dirty="0" smtClean="0"/>
              <a:t>8. HALLESCHE: Top-Anbieter</a:t>
            </a:r>
            <a:endParaRPr lang="de-DE" dirty="0"/>
          </a:p>
        </p:txBody>
      </p:sp>
      <p:sp>
        <p:nvSpPr>
          <p:cNvPr id="14" name="Inhaltsplatzhalter 13"/>
          <p:cNvSpPr>
            <a:spLocks noGrp="1"/>
          </p:cNvSpPr>
          <p:nvPr>
            <p:ph idx="1"/>
          </p:nvPr>
        </p:nvSpPr>
        <p:spPr/>
        <p:txBody>
          <a:bodyPr/>
          <a:lstStyle/>
          <a:p>
            <a:pPr marL="4763" lvl="1" indent="0" defTabSz="914400" eaLnBrk="0" hangingPunct="0">
              <a:buNone/>
            </a:pPr>
            <a:r>
              <a:rPr lang="de-DE" sz="2200" b="1" dirty="0" smtClean="0">
                <a:solidFill>
                  <a:srgbClr val="E23E21"/>
                </a:solidFill>
                <a:ea typeface="+mn-ea"/>
                <a:cs typeface="+mn-cs"/>
              </a:rPr>
              <a:t>Mit </a:t>
            </a:r>
            <a:r>
              <a:rPr lang="de-DE" sz="2200" b="1" dirty="0">
                <a:solidFill>
                  <a:srgbClr val="E23E21"/>
                </a:solidFill>
                <a:ea typeface="+mn-ea"/>
                <a:cs typeface="+mn-cs"/>
              </a:rPr>
              <a:t>den </a:t>
            </a:r>
            <a:r>
              <a:rPr lang="de-DE" sz="2200" b="1" dirty="0" smtClean="0">
                <a:solidFill>
                  <a:srgbClr val="E23E21"/>
                </a:solidFill>
                <a:ea typeface="+mn-ea"/>
                <a:cs typeface="+mn-cs"/>
              </a:rPr>
              <a:t>Vorsorge-Schecks gemeinsam </a:t>
            </a:r>
            <a:r>
              <a:rPr lang="de-DE" sz="2200" b="1" dirty="0">
                <a:solidFill>
                  <a:srgbClr val="E23E21"/>
                </a:solidFill>
                <a:ea typeface="+mn-ea"/>
                <a:cs typeface="+mn-cs"/>
              </a:rPr>
              <a:t>stark im </a:t>
            </a:r>
            <a:r>
              <a:rPr lang="de-DE" sz="2200" b="1" dirty="0" smtClean="0">
                <a:solidFill>
                  <a:srgbClr val="E23E21"/>
                </a:solidFill>
                <a:ea typeface="+mn-ea"/>
                <a:cs typeface="+mn-cs"/>
              </a:rPr>
              <a:t>Zukunftsmarkt bKV!</a:t>
            </a:r>
            <a:endParaRPr lang="de-DE" sz="2200" b="1" dirty="0">
              <a:solidFill>
                <a:srgbClr val="E23E21"/>
              </a:solidFill>
              <a:ea typeface="+mn-ea"/>
              <a:cs typeface="+mn-cs"/>
            </a:endParaRPr>
          </a:p>
        </p:txBody>
      </p:sp>
      <p:sp>
        <p:nvSpPr>
          <p:cNvPr id="5" name="Fußzeilenplatzhalter 3"/>
          <p:cNvSpPr>
            <a:spLocks noGrp="1"/>
          </p:cNvSpPr>
          <p:nvPr>
            <p:ph type="ftr" sz="quarter" idx="10"/>
          </p:nvPr>
        </p:nvSpPr>
        <p:spPr/>
        <p:txBody>
          <a:bodyPr/>
          <a:lstStyle/>
          <a:p>
            <a:r>
              <a:rPr lang="de-DE" smtClean="0"/>
              <a:t> Seite </a:t>
            </a:r>
            <a:fld id="{89257AA5-1BEA-4E1A-8432-1AE29990A43A}" type="slidenum">
              <a:rPr lang="de-DE" smtClean="0"/>
              <a:pPr/>
              <a:t>19</a:t>
            </a:fld>
            <a:endParaRPr lang="de-DE" dirty="0"/>
          </a:p>
        </p:txBody>
      </p:sp>
      <p:grpSp>
        <p:nvGrpSpPr>
          <p:cNvPr id="15" name="Gruppieren 14"/>
          <p:cNvGrpSpPr/>
          <p:nvPr/>
        </p:nvGrpSpPr>
        <p:grpSpPr>
          <a:xfrm>
            <a:off x="537492" y="2174900"/>
            <a:ext cx="4480971" cy="2833871"/>
            <a:chOff x="5369212" y="3259425"/>
            <a:chExt cx="4480971" cy="2833871"/>
          </a:xfrm>
        </p:grpSpPr>
        <p:sp>
          <p:nvSpPr>
            <p:cNvPr id="7" name="Textfeld 6"/>
            <p:cNvSpPr txBox="1"/>
            <p:nvPr/>
          </p:nvSpPr>
          <p:spPr>
            <a:xfrm rot="269579">
              <a:off x="5369212" y="3259425"/>
              <a:ext cx="4480971" cy="992579"/>
            </a:xfrm>
            <a:prstGeom prst="rect">
              <a:avLst/>
            </a:prstGeom>
            <a:noFill/>
          </p:spPr>
          <p:txBody>
            <a:bodyPr wrap="square" rtlCol="0">
              <a:spAutoFit/>
            </a:bodyPr>
            <a:lstStyle>
              <a:defPPr>
                <a:defRPr lang="en-US"/>
              </a:defPPr>
              <a:lvl1pPr>
                <a:lnSpc>
                  <a:spcPct val="130000"/>
                </a:lnSpc>
                <a:spcBef>
                  <a:spcPts val="0"/>
                </a:spcBef>
                <a:defRPr sz="1500">
                  <a:latin typeface="Segoe Print" panose="02000600000000000000" pitchFamily="2" charset="0"/>
                </a:defRPr>
              </a:lvl1pPr>
            </a:lstStyle>
            <a:p>
              <a:r>
                <a:rPr lang="de-DE" dirty="0" smtClean="0"/>
                <a:t>»Die </a:t>
              </a:r>
              <a:r>
                <a:rPr lang="de-DE" dirty="0"/>
                <a:t>HALLESCHE </a:t>
              </a:r>
              <a:r>
                <a:rPr lang="de-DE" dirty="0" smtClean="0"/>
                <a:t>ist Top-Anbieter im</a:t>
              </a:r>
            </a:p>
            <a:p>
              <a:r>
                <a:rPr lang="de-DE" dirty="0"/>
                <a:t> </a:t>
              </a:r>
              <a:r>
                <a:rPr lang="de-DE" dirty="0" smtClean="0"/>
                <a:t>bKV-Markt </a:t>
              </a:r>
              <a:r>
                <a:rPr lang="de-DE" dirty="0"/>
                <a:t>– dank </a:t>
              </a:r>
              <a:r>
                <a:rPr lang="de-DE" dirty="0" smtClean="0"/>
                <a:t>hoher Innovationskraft</a:t>
              </a:r>
            </a:p>
            <a:p>
              <a:r>
                <a:rPr lang="de-DE" dirty="0"/>
                <a:t> </a:t>
              </a:r>
              <a:r>
                <a:rPr lang="de-DE" dirty="0" smtClean="0"/>
                <a:t>und exzellenter Expertise.«</a:t>
              </a:r>
              <a:endParaRPr lang="de-DE" dirty="0"/>
            </a:p>
          </p:txBody>
        </p:sp>
        <p:pic>
          <p:nvPicPr>
            <p:cNvPr id="58470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08104" y="4437112"/>
              <a:ext cx="166647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8656362" flipV="1">
              <a:off x="7179477" y="4352116"/>
              <a:ext cx="899701" cy="63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Textfeld 15"/>
          <p:cNvSpPr txBox="1"/>
          <p:nvPr/>
        </p:nvSpPr>
        <p:spPr>
          <a:xfrm>
            <a:off x="4788024" y="5381054"/>
            <a:ext cx="4037900" cy="1000274"/>
          </a:xfrm>
          <a:prstGeom prst="rect">
            <a:avLst/>
          </a:prstGeom>
          <a:noFill/>
        </p:spPr>
        <p:txBody>
          <a:bodyPr wrap="none" rtlCol="0">
            <a:spAutoFit/>
          </a:bodyPr>
          <a:lstStyle/>
          <a:p>
            <a:pPr marL="0" lvl="1"/>
            <a:r>
              <a:rPr lang="de-DE" sz="3200" b="1" dirty="0">
                <a:solidFill>
                  <a:srgbClr val="E23E21"/>
                </a:solidFill>
                <a:hlinkClick r:id="rId5"/>
              </a:rPr>
              <a:t>www.hallesche-bkv.de</a:t>
            </a:r>
            <a:endParaRPr lang="de-DE" sz="2200" b="1" dirty="0">
              <a:solidFill>
                <a:srgbClr val="E23E21"/>
              </a:solidFill>
            </a:endParaRPr>
          </a:p>
          <a:p>
            <a:endParaRPr lang="de-DE" dirty="0"/>
          </a:p>
        </p:txBody>
      </p:sp>
      <p:sp>
        <p:nvSpPr>
          <p:cNvPr id="20" name="Textfeld 19"/>
          <p:cNvSpPr txBox="1"/>
          <p:nvPr/>
        </p:nvSpPr>
        <p:spPr>
          <a:xfrm rot="21229509">
            <a:off x="4653948" y="4224724"/>
            <a:ext cx="3848850" cy="675185"/>
          </a:xfrm>
          <a:prstGeom prst="rect">
            <a:avLst/>
          </a:prstGeom>
          <a:noFill/>
        </p:spPr>
        <p:txBody>
          <a:bodyPr wrap="square" rtlCol="0">
            <a:spAutoFit/>
          </a:bodyPr>
          <a:lstStyle>
            <a:defPPr>
              <a:defRPr lang="en-US"/>
            </a:defPPr>
            <a:lvl1pPr>
              <a:lnSpc>
                <a:spcPct val="130000"/>
              </a:lnSpc>
              <a:spcBef>
                <a:spcPts val="0"/>
              </a:spcBef>
              <a:defRPr sz="1500">
                <a:latin typeface="Segoe Print" panose="02000600000000000000" pitchFamily="2" charset="0"/>
              </a:defRPr>
            </a:lvl1pPr>
          </a:lstStyle>
          <a:p>
            <a:r>
              <a:rPr lang="de-DE" dirty="0" smtClean="0"/>
              <a:t>Alle Infos zur bKV</a:t>
            </a:r>
          </a:p>
          <a:p>
            <a:r>
              <a:rPr lang="de-DE" dirty="0" smtClean="0"/>
              <a:t>der HALLESCHE</a:t>
            </a:r>
            <a:endParaRPr lang="de-DE" dirty="0"/>
          </a:p>
        </p:txBody>
      </p:sp>
      <p:pic>
        <p:nvPicPr>
          <p:cNvPr id="21"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5651893" flipH="1" flipV="1">
            <a:off x="3999672" y="4830667"/>
            <a:ext cx="899701" cy="63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608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de-DE" dirty="0"/>
              <a:t> Seite </a:t>
            </a:r>
            <a:fld id="{1223F109-550A-4372-BDE8-C59DF4F6FE52}" type="slidenum">
              <a:rPr lang="de-DE"/>
              <a:pPr/>
              <a:t>2</a:t>
            </a:fld>
            <a:endParaRPr lang="de-DE" dirty="0"/>
          </a:p>
        </p:txBody>
      </p:sp>
      <p:sp>
        <p:nvSpPr>
          <p:cNvPr id="576514" name="Rectangle 2"/>
          <p:cNvSpPr>
            <a:spLocks noGrp="1" noChangeArrowheads="1"/>
          </p:cNvSpPr>
          <p:nvPr>
            <p:ph type="title"/>
          </p:nvPr>
        </p:nvSpPr>
        <p:spPr>
          <a:xfrm>
            <a:off x="323850" y="50800"/>
            <a:ext cx="5611813" cy="865188"/>
          </a:xfrm>
          <a:noFill/>
          <a:ln/>
        </p:spPr>
        <p:txBody>
          <a:bodyPr/>
          <a:lstStyle/>
          <a:p>
            <a:pPr defTabSz="863600"/>
            <a:r>
              <a:rPr lang="de-DE" dirty="0"/>
              <a:t>Agenda</a:t>
            </a:r>
          </a:p>
        </p:txBody>
      </p:sp>
      <p:sp>
        <p:nvSpPr>
          <p:cNvPr id="576515" name="Text Box 3"/>
          <p:cNvSpPr txBox="1">
            <a:spLocks noChangeArrowheads="1"/>
          </p:cNvSpPr>
          <p:nvPr/>
        </p:nvSpPr>
        <p:spPr bwMode="auto">
          <a:xfrm>
            <a:off x="339725" y="1130300"/>
            <a:ext cx="8128000" cy="259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01" rIns="91404" bIns="45701">
            <a:spAutoFit/>
          </a:bodyPr>
          <a:lstStyle>
            <a:lvl1pPr defTabSz="912813">
              <a:spcBef>
                <a:spcPct val="0"/>
              </a:spcBef>
              <a:tabLst>
                <a:tab pos="234950" algn="l"/>
              </a:tabLst>
              <a:defRPr sz="2400">
                <a:solidFill>
                  <a:schemeClr val="tx1"/>
                </a:solidFill>
                <a:latin typeface="Times" pitchFamily="18" charset="0"/>
              </a:defRPr>
            </a:lvl1pPr>
            <a:lvl2pPr defTabSz="912813">
              <a:spcBef>
                <a:spcPct val="0"/>
              </a:spcBef>
              <a:tabLst>
                <a:tab pos="234950" algn="l"/>
              </a:tabLst>
              <a:defRPr sz="2400">
                <a:solidFill>
                  <a:schemeClr val="tx1"/>
                </a:solidFill>
                <a:latin typeface="Times" pitchFamily="18" charset="0"/>
              </a:defRPr>
            </a:lvl2pPr>
            <a:lvl3pPr marL="912813" defTabSz="912813">
              <a:spcBef>
                <a:spcPct val="0"/>
              </a:spcBef>
              <a:tabLst>
                <a:tab pos="234950" algn="l"/>
              </a:tabLst>
              <a:defRPr sz="2400">
                <a:solidFill>
                  <a:schemeClr val="tx1"/>
                </a:solidFill>
                <a:latin typeface="Times" pitchFamily="18" charset="0"/>
              </a:defRPr>
            </a:lvl3pPr>
            <a:lvl4pPr defTabSz="912813">
              <a:spcBef>
                <a:spcPct val="0"/>
              </a:spcBef>
              <a:tabLst>
                <a:tab pos="234950" algn="l"/>
              </a:tabLst>
              <a:defRPr sz="2400">
                <a:solidFill>
                  <a:schemeClr val="tx1"/>
                </a:solidFill>
                <a:latin typeface="Times" pitchFamily="18" charset="0"/>
              </a:defRPr>
            </a:lvl4pPr>
            <a:lvl5pPr defTabSz="912813">
              <a:spcBef>
                <a:spcPct val="0"/>
              </a:spcBef>
              <a:tabLst>
                <a:tab pos="234950" algn="l"/>
              </a:tabLst>
              <a:defRPr sz="2400">
                <a:solidFill>
                  <a:schemeClr val="tx1"/>
                </a:solidFill>
                <a:latin typeface="Times" pitchFamily="18" charset="0"/>
              </a:defRPr>
            </a:lvl5pPr>
            <a:lvl6pPr defTabSz="912813" eaLnBrk="0" fontAlgn="base" hangingPunct="0">
              <a:spcBef>
                <a:spcPct val="0"/>
              </a:spcBef>
              <a:spcAft>
                <a:spcPct val="0"/>
              </a:spcAft>
              <a:tabLst>
                <a:tab pos="234950" algn="l"/>
              </a:tabLst>
              <a:defRPr sz="2400">
                <a:solidFill>
                  <a:schemeClr val="tx1"/>
                </a:solidFill>
                <a:latin typeface="Times" pitchFamily="18" charset="0"/>
              </a:defRPr>
            </a:lvl6pPr>
            <a:lvl7pPr defTabSz="912813" eaLnBrk="0" fontAlgn="base" hangingPunct="0">
              <a:spcBef>
                <a:spcPct val="0"/>
              </a:spcBef>
              <a:spcAft>
                <a:spcPct val="0"/>
              </a:spcAft>
              <a:tabLst>
                <a:tab pos="234950" algn="l"/>
              </a:tabLst>
              <a:defRPr sz="2400">
                <a:solidFill>
                  <a:schemeClr val="tx1"/>
                </a:solidFill>
                <a:latin typeface="Times" pitchFamily="18" charset="0"/>
              </a:defRPr>
            </a:lvl7pPr>
            <a:lvl8pPr defTabSz="912813" eaLnBrk="0" fontAlgn="base" hangingPunct="0">
              <a:spcBef>
                <a:spcPct val="0"/>
              </a:spcBef>
              <a:spcAft>
                <a:spcPct val="0"/>
              </a:spcAft>
              <a:tabLst>
                <a:tab pos="234950" algn="l"/>
              </a:tabLst>
              <a:defRPr sz="2400">
                <a:solidFill>
                  <a:schemeClr val="tx1"/>
                </a:solidFill>
                <a:latin typeface="Times" pitchFamily="18" charset="0"/>
              </a:defRPr>
            </a:lvl8pPr>
            <a:lvl9pPr defTabSz="912813" eaLnBrk="0" fontAlgn="base" hangingPunct="0">
              <a:spcBef>
                <a:spcPct val="0"/>
              </a:spcBef>
              <a:spcAft>
                <a:spcPct val="0"/>
              </a:spcAft>
              <a:tabLst>
                <a:tab pos="234950" algn="l"/>
              </a:tabLst>
              <a:defRPr sz="2400">
                <a:solidFill>
                  <a:schemeClr val="tx1"/>
                </a:solidFill>
                <a:latin typeface="Times" pitchFamily="18" charset="0"/>
              </a:defRPr>
            </a:lvl9pPr>
          </a:lstStyle>
          <a:p>
            <a:pPr marL="342900" indent="-342900" eaLnBrk="1" hangingPunct="1">
              <a:spcBef>
                <a:spcPct val="15000"/>
              </a:spcBef>
              <a:buClrTx/>
              <a:buFontTx/>
              <a:buAutoNum type="arabicPeriod"/>
            </a:pPr>
            <a:r>
              <a:rPr lang="de-DE" sz="1800" dirty="0" smtClean="0">
                <a:solidFill>
                  <a:schemeClr val="tx2"/>
                </a:solidFill>
                <a:latin typeface="Times New Roman" pitchFamily="18" charset="0"/>
              </a:rPr>
              <a:t>Zukunftsmarkt bKV</a:t>
            </a:r>
            <a:endParaRPr lang="de-DE" sz="1800" dirty="0">
              <a:solidFill>
                <a:schemeClr val="tx2"/>
              </a:solidFill>
              <a:latin typeface="Times New Roman" pitchFamily="18" charset="0"/>
            </a:endParaRPr>
          </a:p>
          <a:p>
            <a:pPr marL="342900" indent="-342900" eaLnBrk="1" hangingPunct="1">
              <a:spcBef>
                <a:spcPct val="15000"/>
              </a:spcBef>
              <a:buClrTx/>
              <a:buFontTx/>
              <a:buAutoNum type="arabicPeriod"/>
            </a:pPr>
            <a:r>
              <a:rPr lang="de-DE" altLang="de-DE" sz="1800" dirty="0" smtClean="0">
                <a:solidFill>
                  <a:schemeClr val="tx2"/>
                </a:solidFill>
                <a:latin typeface="Times New Roman" pitchFamily="18" charset="0"/>
              </a:rPr>
              <a:t>Die Vorteile der bKV</a:t>
            </a:r>
          </a:p>
          <a:p>
            <a:pPr marL="342900" indent="-342900" eaLnBrk="1" hangingPunct="1">
              <a:spcBef>
                <a:spcPct val="15000"/>
              </a:spcBef>
              <a:buClrTx/>
              <a:buFontTx/>
              <a:buAutoNum type="arabicPeriod"/>
            </a:pPr>
            <a:r>
              <a:rPr lang="de-DE" sz="1800" dirty="0" smtClean="0">
                <a:solidFill>
                  <a:schemeClr val="tx2"/>
                </a:solidFill>
                <a:latin typeface="Times New Roman" pitchFamily="18" charset="0"/>
              </a:rPr>
              <a:t>Vorsorge </a:t>
            </a:r>
            <a:r>
              <a:rPr lang="de-DE" sz="1800" dirty="0">
                <a:solidFill>
                  <a:schemeClr val="tx2"/>
                </a:solidFill>
                <a:latin typeface="Times New Roman" pitchFamily="18" charset="0"/>
              </a:rPr>
              <a:t>– alle </a:t>
            </a:r>
            <a:r>
              <a:rPr lang="de-DE" sz="1800" dirty="0" smtClean="0">
                <a:solidFill>
                  <a:schemeClr val="tx2"/>
                </a:solidFill>
                <a:latin typeface="Times New Roman" pitchFamily="18" charset="0"/>
              </a:rPr>
              <a:t>profitieren</a:t>
            </a:r>
            <a:endParaRPr lang="de-DE" altLang="de-DE" sz="1800" dirty="0" smtClean="0">
              <a:solidFill>
                <a:schemeClr val="tx2"/>
              </a:solidFill>
              <a:latin typeface="Times New Roman" pitchFamily="18" charset="0"/>
            </a:endParaRPr>
          </a:p>
          <a:p>
            <a:pPr marL="342900" indent="-342900" eaLnBrk="1" hangingPunct="1">
              <a:spcBef>
                <a:spcPct val="15000"/>
              </a:spcBef>
              <a:buClrTx/>
              <a:buFontTx/>
              <a:buAutoNum type="arabicPeriod"/>
            </a:pPr>
            <a:r>
              <a:rPr lang="de-DE" sz="1800" dirty="0" smtClean="0">
                <a:solidFill>
                  <a:schemeClr val="tx2"/>
                </a:solidFill>
                <a:latin typeface="Times New Roman" pitchFamily="18" charset="0"/>
              </a:rPr>
              <a:t>HALLESCHE </a:t>
            </a:r>
            <a:r>
              <a:rPr lang="de-DE" sz="1800" dirty="0">
                <a:solidFill>
                  <a:schemeClr val="tx2"/>
                </a:solidFill>
                <a:latin typeface="Times New Roman" pitchFamily="18" charset="0"/>
              </a:rPr>
              <a:t>Vorsorge-Schecks</a:t>
            </a:r>
          </a:p>
          <a:p>
            <a:pPr marL="342900" indent="-342900" eaLnBrk="1" hangingPunct="1">
              <a:spcBef>
                <a:spcPct val="15000"/>
              </a:spcBef>
              <a:buClrTx/>
              <a:buFontTx/>
              <a:buAutoNum type="arabicPeriod"/>
            </a:pPr>
            <a:r>
              <a:rPr lang="de-DE" sz="1800" dirty="0" smtClean="0">
                <a:solidFill>
                  <a:schemeClr val="tx2"/>
                </a:solidFill>
                <a:latin typeface="Times New Roman" pitchFamily="18" charset="0"/>
              </a:rPr>
              <a:t>Highlight</a:t>
            </a:r>
            <a:r>
              <a:rPr lang="de-DE" sz="1800" dirty="0">
                <a:solidFill>
                  <a:schemeClr val="tx2"/>
                </a:solidFill>
                <a:latin typeface="Times New Roman" pitchFamily="18" charset="0"/>
              </a:rPr>
              <a:t>: HALLESCHE </a:t>
            </a:r>
            <a:r>
              <a:rPr lang="de-DE" sz="1800" dirty="0" smtClean="0">
                <a:solidFill>
                  <a:schemeClr val="tx2"/>
                </a:solidFill>
                <a:latin typeface="Times New Roman" pitchFamily="18" charset="0"/>
              </a:rPr>
              <a:t>Vorsorge-App</a:t>
            </a:r>
            <a:endParaRPr lang="de-DE" altLang="de-DE" sz="1800" dirty="0" smtClean="0">
              <a:solidFill>
                <a:schemeClr val="tx2"/>
              </a:solidFill>
              <a:latin typeface="Times New Roman" pitchFamily="18" charset="0"/>
            </a:endParaRPr>
          </a:p>
          <a:p>
            <a:pPr marL="342900" indent="-342900" eaLnBrk="1" hangingPunct="1">
              <a:spcBef>
                <a:spcPct val="15000"/>
              </a:spcBef>
              <a:buClrTx/>
              <a:buFontTx/>
              <a:buAutoNum type="arabicPeriod"/>
            </a:pPr>
            <a:r>
              <a:rPr lang="de-DE" altLang="de-DE" sz="1800" dirty="0" smtClean="0">
                <a:solidFill>
                  <a:schemeClr val="tx2"/>
                </a:solidFill>
                <a:latin typeface="Times New Roman" pitchFamily="18" charset="0"/>
              </a:rPr>
              <a:t>Exzellente Marktchancen</a:t>
            </a:r>
          </a:p>
          <a:p>
            <a:pPr marL="342900" indent="-342900" eaLnBrk="1" hangingPunct="1">
              <a:spcBef>
                <a:spcPct val="15000"/>
              </a:spcBef>
              <a:buClrTx/>
              <a:buFontTx/>
              <a:buAutoNum type="arabicPeriod"/>
            </a:pPr>
            <a:r>
              <a:rPr lang="de-DE" altLang="de-DE" sz="1800" dirty="0" smtClean="0">
                <a:solidFill>
                  <a:schemeClr val="tx2"/>
                </a:solidFill>
                <a:latin typeface="Times New Roman" pitchFamily="18" charset="0"/>
              </a:rPr>
              <a:t>Vertriebsunterstützung</a:t>
            </a:r>
          </a:p>
          <a:p>
            <a:pPr marL="342900" indent="-342900" eaLnBrk="1" hangingPunct="1">
              <a:spcBef>
                <a:spcPct val="15000"/>
              </a:spcBef>
              <a:buClrTx/>
              <a:buFontTx/>
              <a:buAutoNum type="arabicPeriod"/>
            </a:pPr>
            <a:r>
              <a:rPr lang="de-DE" altLang="de-DE" sz="1800" dirty="0" smtClean="0">
                <a:solidFill>
                  <a:schemeClr val="tx2"/>
                </a:solidFill>
                <a:latin typeface="Times New Roman" pitchFamily="18" charset="0"/>
              </a:rPr>
              <a:t>HALLESCHE: Top-Anbieter</a:t>
            </a:r>
            <a:endParaRPr lang="de-DE" altLang="de-DE" sz="1800"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3"/>
          <p:cNvSpPr>
            <a:spLocks noGrp="1"/>
          </p:cNvSpPr>
          <p:nvPr>
            <p:ph type="ftr" sz="quarter" idx="10"/>
          </p:nvPr>
        </p:nvSpPr>
        <p:spPr/>
        <p:txBody>
          <a:bodyPr/>
          <a:lstStyle/>
          <a:p>
            <a:r>
              <a:rPr lang="de-DE" dirty="0"/>
              <a:t> Seite </a:t>
            </a:r>
            <a:fld id="{DFB18A69-665E-4A96-BB02-7381BBE59E9B}" type="slidenum">
              <a:rPr lang="de-DE"/>
              <a:pPr/>
              <a:t>20</a:t>
            </a:fld>
            <a:endParaRPr lang="de-DE" dirty="0"/>
          </a:p>
        </p:txBody>
      </p:sp>
      <p:sp>
        <p:nvSpPr>
          <p:cNvPr id="611336" name="Text Box 8"/>
          <p:cNvSpPr txBox="1">
            <a:spLocks noChangeArrowheads="1"/>
          </p:cNvSpPr>
          <p:nvPr/>
        </p:nvSpPr>
        <p:spPr bwMode="auto">
          <a:xfrm>
            <a:off x="369888" y="4357688"/>
            <a:ext cx="8434387" cy="1806575"/>
          </a:xfrm>
          <a:prstGeom prst="rect">
            <a:avLst/>
          </a:prstGeom>
          <a:noFill/>
          <a:ln w="12700">
            <a:solidFill>
              <a:srgbClr val="4E97BE"/>
            </a:solidFill>
            <a:miter lim="800000"/>
            <a:headEnd/>
            <a:tailEnd/>
          </a:ln>
          <a:effectLst/>
          <a:extLst>
            <a:ext uri="{909E8E84-426E-40DD-AFC4-6F175D3DCCD1}">
              <a14:hiddenFill xmlns:a14="http://schemas.microsoft.com/office/drawing/2010/main">
                <a:solidFill>
                  <a:srgbClr val="E4F1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9200" tIns="0" rIns="100800" bIns="0" anchor="ctr"/>
          <a:lstStyle>
            <a:lvl1pPr defTabSz="1236663">
              <a:spcBef>
                <a:spcPct val="0"/>
              </a:spcBef>
              <a:defRPr sz="2400">
                <a:solidFill>
                  <a:schemeClr val="tx1"/>
                </a:solidFill>
                <a:latin typeface="Times" pitchFamily="18" charset="0"/>
              </a:defRPr>
            </a:lvl1pPr>
            <a:lvl2pPr defTabSz="1236663">
              <a:spcBef>
                <a:spcPct val="0"/>
              </a:spcBef>
              <a:defRPr sz="2400">
                <a:solidFill>
                  <a:schemeClr val="tx1"/>
                </a:solidFill>
                <a:latin typeface="Times" pitchFamily="18" charset="0"/>
              </a:defRPr>
            </a:lvl2pPr>
            <a:lvl3pPr marL="912813" defTabSz="1236663">
              <a:spcBef>
                <a:spcPct val="0"/>
              </a:spcBef>
              <a:defRPr sz="2400">
                <a:solidFill>
                  <a:schemeClr val="tx1"/>
                </a:solidFill>
                <a:latin typeface="Times" pitchFamily="18" charset="0"/>
              </a:defRPr>
            </a:lvl3pPr>
            <a:lvl4pPr defTabSz="1236663">
              <a:spcBef>
                <a:spcPct val="0"/>
              </a:spcBef>
              <a:defRPr sz="2400">
                <a:solidFill>
                  <a:schemeClr val="tx1"/>
                </a:solidFill>
                <a:latin typeface="Times" pitchFamily="18" charset="0"/>
              </a:defRPr>
            </a:lvl4pPr>
            <a:lvl5pPr defTabSz="1236663">
              <a:spcBef>
                <a:spcPct val="0"/>
              </a:spcBef>
              <a:defRPr sz="2400">
                <a:solidFill>
                  <a:schemeClr val="tx1"/>
                </a:solidFill>
                <a:latin typeface="Times" pitchFamily="18" charset="0"/>
              </a:defRPr>
            </a:lvl5pPr>
            <a:lvl6pPr defTabSz="1236663" eaLnBrk="0" fontAlgn="base" hangingPunct="0">
              <a:spcBef>
                <a:spcPct val="0"/>
              </a:spcBef>
              <a:spcAft>
                <a:spcPct val="0"/>
              </a:spcAft>
              <a:defRPr sz="2400">
                <a:solidFill>
                  <a:schemeClr val="tx1"/>
                </a:solidFill>
                <a:latin typeface="Times" pitchFamily="18" charset="0"/>
              </a:defRPr>
            </a:lvl6pPr>
            <a:lvl7pPr defTabSz="1236663" eaLnBrk="0" fontAlgn="base" hangingPunct="0">
              <a:spcBef>
                <a:spcPct val="0"/>
              </a:spcBef>
              <a:spcAft>
                <a:spcPct val="0"/>
              </a:spcAft>
              <a:defRPr sz="2400">
                <a:solidFill>
                  <a:schemeClr val="tx1"/>
                </a:solidFill>
                <a:latin typeface="Times" pitchFamily="18" charset="0"/>
              </a:defRPr>
            </a:lvl7pPr>
            <a:lvl8pPr defTabSz="1236663" eaLnBrk="0" fontAlgn="base" hangingPunct="0">
              <a:spcBef>
                <a:spcPct val="0"/>
              </a:spcBef>
              <a:spcAft>
                <a:spcPct val="0"/>
              </a:spcAft>
              <a:defRPr sz="2400">
                <a:solidFill>
                  <a:schemeClr val="tx1"/>
                </a:solidFill>
                <a:latin typeface="Times" pitchFamily="18" charset="0"/>
              </a:defRPr>
            </a:lvl8pPr>
            <a:lvl9pPr defTabSz="1236663" eaLnBrk="0" fontAlgn="base" hangingPunct="0">
              <a:spcBef>
                <a:spcPct val="0"/>
              </a:spcBef>
              <a:spcAft>
                <a:spcPct val="0"/>
              </a:spcAft>
              <a:defRPr sz="2400">
                <a:solidFill>
                  <a:schemeClr val="tx1"/>
                </a:solidFill>
                <a:latin typeface="Times" pitchFamily="18" charset="0"/>
              </a:defRPr>
            </a:lvl9pPr>
          </a:lstStyle>
          <a:p>
            <a:pPr>
              <a:spcBef>
                <a:spcPct val="50000"/>
              </a:spcBef>
            </a:pPr>
            <a:r>
              <a:rPr lang="de-DE" sz="800" b="1" dirty="0">
                <a:solidFill>
                  <a:srgbClr val="000000"/>
                </a:solidFill>
                <a:latin typeface="Times New Roman" pitchFamily="18" charset="0"/>
              </a:rPr>
              <a:t>Rechtliche Hinweise</a:t>
            </a:r>
          </a:p>
          <a:p>
            <a:pPr>
              <a:spcBef>
                <a:spcPct val="50000"/>
              </a:spcBef>
            </a:pPr>
            <a:r>
              <a:rPr lang="de-DE" sz="800" dirty="0">
                <a:solidFill>
                  <a:srgbClr val="000000"/>
                </a:solidFill>
                <a:latin typeface="Times New Roman" pitchFamily="18" charset="0"/>
              </a:rPr>
              <a:t>Gerne überlassen wir Ihnen diese Präsentation zu Informationszwecken. Bitte beachten Sie aber, dass die darin enthaltenen Informationen allgemeiner Natur sind und eine Beratung im konkreten Einzelfall nicht ersetzen können. </a:t>
            </a:r>
          </a:p>
          <a:p>
            <a:pPr>
              <a:spcBef>
                <a:spcPct val="50000"/>
              </a:spcBef>
            </a:pPr>
            <a:r>
              <a:rPr lang="de-DE" sz="800" dirty="0">
                <a:solidFill>
                  <a:srgbClr val="000000"/>
                </a:solidFill>
                <a:latin typeface="Times New Roman" pitchFamily="18" charset="0"/>
              </a:rPr>
              <a:t>Diese Unterlage haben wir nach bestem Wissen erstellt und die Inhalte sorgfältig erarbeitet. Die Informationen werden ständig geprüft und aktualisiert. Gleichwohl kann man Fehler nie ganz ausschließen. Bitte haben Sie deshalb Verständnis dafür, dass wir keine Garantie und Haftung für die Aktualität, Richtigkeit und Vollständigkeit übernehmen. Infolgedessen haften wir nicht für direkte, indirekte, zufällige oder besondere Schäden, die Ihnen oder Dritten entstehen. Der Haftungsausschluss gilt nicht für vorsätzlich oder grob fahrlässiges Handeln oder bei Nichtvorhandensein zugesicherter Eigenschaften.</a:t>
            </a:r>
          </a:p>
          <a:p>
            <a:pPr>
              <a:spcBef>
                <a:spcPct val="50000"/>
              </a:spcBef>
            </a:pPr>
            <a:r>
              <a:rPr lang="de-DE" sz="800" dirty="0">
                <a:solidFill>
                  <a:srgbClr val="000000"/>
                </a:solidFill>
                <a:latin typeface="Times New Roman" pitchFamily="18" charset="0"/>
              </a:rPr>
              <a:t>Unsere Marken und Logos sind international markenrechtlich geschützt. Es ist nicht gestattet, diese Marken und Logos ohne unsere vorherige schriftliche Zustimmung zu nutzen. </a:t>
            </a:r>
          </a:p>
          <a:p>
            <a:pPr>
              <a:spcBef>
                <a:spcPct val="50000"/>
              </a:spcBef>
            </a:pPr>
            <a:r>
              <a:rPr lang="de-DE" sz="800" dirty="0">
                <a:solidFill>
                  <a:srgbClr val="000000"/>
                </a:solidFill>
                <a:latin typeface="Times New Roman" pitchFamily="18" charset="0"/>
              </a:rPr>
              <a:t>Inhalt, Darstellung und Struktur dieser Unterlage sind urheberrechtlich geschützt und eine Nutzung, Verwendung, Reproduktion oder Weitergabe an Dritte – ganz oder teilweise – ist nur mit unserer ausdrücklichen vorherigen schriftlichen Zustimmung zulässig. Alle Rechte sind vorbehalten.</a:t>
            </a:r>
          </a:p>
          <a:p>
            <a:pPr>
              <a:spcBef>
                <a:spcPct val="50000"/>
              </a:spcBef>
            </a:pPr>
            <a:r>
              <a:rPr lang="de-DE" sz="800" dirty="0">
                <a:solidFill>
                  <a:srgbClr val="000000"/>
                </a:solidFill>
                <a:latin typeface="Times New Roman" pitchFamily="18" charset="0"/>
              </a:rPr>
              <a:t>© ALTE LEIPZIGER - HALLESCHE Konzern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lstStyle/>
          <a:p>
            <a:r>
              <a:rPr lang="de-DE" dirty="0" smtClean="0"/>
              <a:t>1. Zukunftsmarkt bKV</a:t>
            </a:r>
            <a:endParaRPr lang="de-DE" dirty="0"/>
          </a:p>
        </p:txBody>
      </p:sp>
      <p:sp>
        <p:nvSpPr>
          <p:cNvPr id="13" name="Inhaltsplatzhalter 12"/>
          <p:cNvSpPr>
            <a:spLocks noGrp="1"/>
          </p:cNvSpPr>
          <p:nvPr>
            <p:ph idx="1"/>
          </p:nvPr>
        </p:nvSpPr>
        <p:spPr/>
        <p:txBody>
          <a:bodyPr/>
          <a:lstStyle/>
          <a:p>
            <a:pPr>
              <a:spcBef>
                <a:spcPct val="0"/>
              </a:spcBef>
              <a:spcAft>
                <a:spcPct val="15000"/>
              </a:spcAft>
            </a:pPr>
            <a:r>
              <a:rPr lang="de-DE" dirty="0" smtClean="0"/>
              <a:t>Wachsende Bedeutung, steigender Bedarf </a:t>
            </a:r>
          </a:p>
          <a:p>
            <a:pPr marL="268288" lvl="1" indent="-268288"/>
            <a:r>
              <a:rPr lang="de-DE" altLang="de-DE" dirty="0" smtClean="0"/>
              <a:t>Demographischer Wandel: </a:t>
            </a:r>
            <a:r>
              <a:rPr lang="de-DE" altLang="de-DE" b="1" dirty="0" smtClean="0"/>
              <a:t>war </a:t>
            </a:r>
            <a:r>
              <a:rPr lang="de-DE" altLang="de-DE" b="1" dirty="0" err="1" smtClean="0"/>
              <a:t>for</a:t>
            </a:r>
            <a:r>
              <a:rPr lang="de-DE" altLang="de-DE" b="1" dirty="0" smtClean="0"/>
              <a:t> </a:t>
            </a:r>
            <a:r>
              <a:rPr lang="de-DE" altLang="de-DE" b="1" dirty="0" err="1" smtClean="0"/>
              <a:t>talents</a:t>
            </a:r>
            <a:r>
              <a:rPr lang="de-DE" altLang="de-DE" b="1" dirty="0" smtClean="0"/>
              <a:t> </a:t>
            </a:r>
            <a:r>
              <a:rPr lang="de-DE" altLang="de-DE" dirty="0" smtClean="0"/>
              <a:t>Fachkräftemangel</a:t>
            </a:r>
          </a:p>
          <a:p>
            <a:pPr marL="536575" lvl="2" indent="-306388"/>
            <a:r>
              <a:rPr lang="de-DE" altLang="de-DE" dirty="0" smtClean="0"/>
              <a:t>ältere </a:t>
            </a:r>
            <a:r>
              <a:rPr lang="de-DE" altLang="de-DE" dirty="0"/>
              <a:t>Belegschaft </a:t>
            </a:r>
            <a:r>
              <a:rPr lang="de-DE" altLang="de-DE" dirty="0">
                <a:sym typeface="Wingdings"/>
              </a:rPr>
              <a:t></a:t>
            </a:r>
            <a:r>
              <a:rPr lang="de-DE" altLang="de-DE" dirty="0">
                <a:sym typeface="Wingdings" panose="05000000000000000000" pitchFamily="2" charset="2"/>
              </a:rPr>
              <a:t> Krankheiten werden wahrscheinlicher</a:t>
            </a:r>
          </a:p>
          <a:p>
            <a:pPr marL="536575" lvl="2" indent="-306388"/>
            <a:r>
              <a:rPr lang="de-DE" dirty="0" smtClean="0"/>
              <a:t>Volkswirtschaftlicher </a:t>
            </a:r>
            <a:r>
              <a:rPr lang="de-DE" dirty="0"/>
              <a:t>Schaden in Höhe von 130 Mrd. </a:t>
            </a:r>
            <a:r>
              <a:rPr lang="de-DE" dirty="0" smtClean="0"/>
              <a:t>€ p. a.</a:t>
            </a:r>
            <a:endParaRPr lang="de-DE" dirty="0"/>
          </a:p>
          <a:p>
            <a:pPr marL="539750" lvl="2" indent="0">
              <a:buNone/>
            </a:pPr>
            <a:r>
              <a:rPr lang="de-DE" dirty="0"/>
              <a:t>d</a:t>
            </a:r>
            <a:r>
              <a:rPr lang="de-DE" dirty="0" smtClean="0"/>
              <a:t>urch </a:t>
            </a:r>
            <a:r>
              <a:rPr lang="de-DE" dirty="0"/>
              <a:t>krankheitsbedingte Ausfälle </a:t>
            </a:r>
            <a:r>
              <a:rPr lang="de-DE" dirty="0" smtClean="0"/>
              <a:t>(</a:t>
            </a:r>
            <a:r>
              <a:rPr lang="de-DE" dirty="0"/>
              <a:t>10 Tage pro </a:t>
            </a:r>
            <a:r>
              <a:rPr lang="de-DE" dirty="0" smtClean="0"/>
              <a:t>Mitarbeiter,</a:t>
            </a:r>
          </a:p>
          <a:p>
            <a:pPr marL="539750" lvl="2" indent="0">
              <a:buNone/>
            </a:pPr>
            <a:r>
              <a:rPr lang="de-DE" dirty="0" smtClean="0"/>
              <a:t>im </a:t>
            </a:r>
            <a:r>
              <a:rPr lang="de-DE" dirty="0"/>
              <a:t>Durchschnitt täglich 4 %)</a:t>
            </a:r>
          </a:p>
          <a:p>
            <a:pPr lvl="2"/>
            <a:endParaRPr lang="de-DE" altLang="de-DE" dirty="0"/>
          </a:p>
          <a:p>
            <a:pPr lvl="1"/>
            <a:r>
              <a:rPr lang="de-DE" altLang="de-DE" dirty="0"/>
              <a:t>Begrenzte gesetzliche Versorgung</a:t>
            </a:r>
          </a:p>
          <a:p>
            <a:pPr lvl="2"/>
            <a:r>
              <a:rPr lang="de-DE" altLang="de-DE" dirty="0"/>
              <a:t>Zunehmend Einschränkungen in den Leistungen</a:t>
            </a:r>
          </a:p>
          <a:p>
            <a:pPr lvl="2"/>
            <a:r>
              <a:rPr lang="de-DE" altLang="de-DE" dirty="0"/>
              <a:t>Immer mehr Zuzahlungen für die eigene </a:t>
            </a:r>
            <a:r>
              <a:rPr lang="de-DE" altLang="de-DE" dirty="0" smtClean="0"/>
              <a:t>Gesundheitsversorgung</a:t>
            </a:r>
            <a:endParaRPr lang="de-DE" dirty="0"/>
          </a:p>
        </p:txBody>
      </p:sp>
      <p:sp>
        <p:nvSpPr>
          <p:cNvPr id="5" name="Fußzeilenplatzhalter 3"/>
          <p:cNvSpPr>
            <a:spLocks noGrp="1"/>
          </p:cNvSpPr>
          <p:nvPr>
            <p:ph type="ftr" sz="quarter" idx="10"/>
          </p:nvPr>
        </p:nvSpPr>
        <p:spPr/>
        <p:txBody>
          <a:bodyPr/>
          <a:lstStyle/>
          <a:p>
            <a:r>
              <a:rPr lang="de-DE" dirty="0" smtClean="0"/>
              <a:t> Seite </a:t>
            </a:r>
            <a:fld id="{89257AA5-1BEA-4E1A-8432-1AE29990A43A}" type="slidenum">
              <a:rPr lang="de-DE" smtClean="0"/>
              <a:pPr/>
              <a:t>3</a:t>
            </a:fld>
            <a:endParaRPr lang="de-DE" dirty="0"/>
          </a:p>
        </p:txBody>
      </p:sp>
      <p:pic>
        <p:nvPicPr>
          <p:cNvPr id="5754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732" y="1772816"/>
            <a:ext cx="1364700" cy="133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uppieren 2"/>
          <p:cNvGrpSpPr/>
          <p:nvPr/>
        </p:nvGrpSpPr>
        <p:grpSpPr>
          <a:xfrm>
            <a:off x="7272131" y="3410225"/>
            <a:ext cx="1044285" cy="1012373"/>
            <a:chOff x="7000574" y="3208715"/>
            <a:chExt cx="1044285" cy="1012373"/>
          </a:xfrm>
        </p:grpSpPr>
        <p:pic>
          <p:nvPicPr>
            <p:cNvPr id="9" name="Picture 12" descr="Zahnprophylax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4859" y="3715646"/>
              <a:ext cx="540000" cy="50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Sehhilf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0574" y="3208715"/>
              <a:ext cx="540000" cy="53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Krankentagegel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0518" y="3208715"/>
              <a:ext cx="540000" cy="53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Zahnersatz"/>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00574" y="3715646"/>
              <a:ext cx="540047" cy="50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hteck 13"/>
          <p:cNvSpPr/>
          <p:nvPr/>
        </p:nvSpPr>
        <p:spPr bwMode="auto">
          <a:xfrm>
            <a:off x="322263" y="5580000"/>
            <a:ext cx="8496299" cy="720000"/>
          </a:xfrm>
          <a:prstGeom prst="rect">
            <a:avLst/>
          </a:prstGeom>
          <a:noFill/>
          <a:ln w="12700" cap="flat" cmpd="sng" algn="ctr">
            <a:solidFill>
              <a:srgbClr val="4E97BE"/>
            </a:solidFill>
            <a:prstDash val="solid"/>
            <a:round/>
            <a:headEnd type="none" w="med" len="med"/>
            <a:tailEnd type="none" w="med" len="med"/>
          </a:ln>
          <a:effectLst/>
          <a:extLst>
            <a:ext uri="{909E8E84-426E-40DD-AFC4-6F175D3DCCD1}">
              <a14:hiddenFill xmlns:a14="http://schemas.microsoft.com/office/drawing/2010/main">
                <a:solidFill>
                  <a:srgbClr val="B6E2F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marL="182563" lvl="1">
              <a:spcBef>
                <a:spcPts val="0"/>
              </a:spcBef>
            </a:pPr>
            <a:r>
              <a:rPr lang="de-DE" dirty="0"/>
              <a:t>Die bKV ist ein </a:t>
            </a:r>
            <a:r>
              <a:rPr lang="de-DE" b="1" dirty="0"/>
              <a:t>wirkungsstarker Problemlöser </a:t>
            </a:r>
            <a:r>
              <a:rPr lang="de-DE" dirty="0"/>
              <a:t>für </a:t>
            </a:r>
            <a:r>
              <a:rPr lang="de-DE" dirty="0" smtClean="0"/>
              <a:t>Unternehmen –</a:t>
            </a:r>
          </a:p>
          <a:p>
            <a:pPr marL="182563" lvl="1">
              <a:spcBef>
                <a:spcPts val="0"/>
              </a:spcBef>
            </a:pPr>
            <a:r>
              <a:rPr lang="de-DE" dirty="0" smtClean="0"/>
              <a:t>auch </a:t>
            </a:r>
            <a:r>
              <a:rPr lang="de-DE" dirty="0"/>
              <a:t>in kleinen </a:t>
            </a:r>
            <a:r>
              <a:rPr lang="de-DE" dirty="0" smtClean="0"/>
              <a:t>Unternehmen, auch </a:t>
            </a:r>
            <a:r>
              <a:rPr lang="de-DE" dirty="0"/>
              <a:t>in Zeiten knapper </a:t>
            </a:r>
            <a:r>
              <a:rPr lang="de-DE" dirty="0" smtClean="0"/>
              <a:t>Budgets.</a:t>
            </a:r>
            <a:endParaRPr lang="de-DE" dirty="0"/>
          </a:p>
        </p:txBody>
      </p:sp>
    </p:spTree>
    <p:extLst>
      <p:ext uri="{BB962C8B-B14F-4D97-AF65-F5344CB8AC3E}">
        <p14:creationId xmlns:p14="http://schemas.microsoft.com/office/powerpoint/2010/main" val="3186508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lstStyle/>
          <a:p>
            <a:r>
              <a:rPr lang="de-DE" dirty="0" smtClean="0"/>
              <a:t>2. Die Vorteile der bKV</a:t>
            </a:r>
            <a:endParaRPr lang="de-DE" dirty="0"/>
          </a:p>
        </p:txBody>
      </p:sp>
      <p:sp>
        <p:nvSpPr>
          <p:cNvPr id="585731" name="Rectangle 3"/>
          <p:cNvSpPr>
            <a:spLocks noGrp="1" noChangeArrowheads="1"/>
          </p:cNvSpPr>
          <p:nvPr>
            <p:ph type="body" idx="1"/>
          </p:nvPr>
        </p:nvSpPr>
        <p:spPr/>
        <p:txBody>
          <a:bodyPr/>
          <a:lstStyle/>
          <a:p>
            <a:r>
              <a:rPr lang="de-DE" dirty="0" smtClean="0"/>
              <a:t>Für Arbeitgeber</a:t>
            </a:r>
          </a:p>
          <a:p>
            <a:pPr lvl="1"/>
            <a:r>
              <a:rPr lang="de-DE" dirty="0"/>
              <a:t>Mitarbeiter-Gewinnung</a:t>
            </a:r>
          </a:p>
          <a:p>
            <a:pPr lvl="2"/>
            <a:r>
              <a:rPr lang="de-DE" dirty="0" smtClean="0"/>
              <a:t>Unternehmen werden für Bewerber attraktiver</a:t>
            </a:r>
          </a:p>
          <a:p>
            <a:pPr lvl="2"/>
            <a:r>
              <a:rPr lang="de-DE" dirty="0" smtClean="0"/>
              <a:t>Wettbewerbsvorteil bei Fach- und Führungskräften</a:t>
            </a:r>
          </a:p>
          <a:p>
            <a:pPr lvl="1">
              <a:spcBef>
                <a:spcPts val="1200"/>
              </a:spcBef>
            </a:pPr>
            <a:r>
              <a:rPr lang="de-DE" dirty="0"/>
              <a:t>Mitarbeiter-Leistung</a:t>
            </a:r>
          </a:p>
          <a:p>
            <a:pPr lvl="2"/>
            <a:r>
              <a:rPr lang="de-DE" dirty="0"/>
              <a:t>Zufriedene Mitarbeiter sind motivierter und leistungsfähiger</a:t>
            </a:r>
          </a:p>
          <a:p>
            <a:pPr lvl="2"/>
            <a:r>
              <a:rPr lang="de-DE" dirty="0"/>
              <a:t>Mit der bKV erhalten die Mitarbeiter eine bessere medizinische Versorgung </a:t>
            </a:r>
            <a:r>
              <a:rPr lang="de-DE" dirty="0">
                <a:sym typeface="Wingdings"/>
              </a:rPr>
              <a:t> </a:t>
            </a:r>
            <a:r>
              <a:rPr lang="de-DE" dirty="0"/>
              <a:t>krankheitsbedingte Fehlzeiten werden reduziert</a:t>
            </a:r>
          </a:p>
          <a:p>
            <a:pPr lvl="1">
              <a:spcBef>
                <a:spcPts val="1200"/>
              </a:spcBef>
            </a:pPr>
            <a:r>
              <a:rPr lang="de-DE" dirty="0" smtClean="0"/>
              <a:t>Mitarbeiter-Bindung</a:t>
            </a:r>
            <a:endParaRPr lang="de-DE" dirty="0"/>
          </a:p>
          <a:p>
            <a:pPr lvl="2"/>
            <a:r>
              <a:rPr lang="de-DE" dirty="0" smtClean="0"/>
              <a:t>Arbeitgeber setzt ein klares Zeichen, dass ihm die Mitarbeiter und ihre Gesundheit wichtig sind</a:t>
            </a:r>
          </a:p>
          <a:p>
            <a:pPr lvl="2"/>
            <a:r>
              <a:rPr lang="de-DE" dirty="0" smtClean="0"/>
              <a:t>bKV wirkt nachhaltiger als Lohnerhöhung, an die sich der Mitarbeiter schnell gewöhnt</a:t>
            </a:r>
          </a:p>
        </p:txBody>
      </p:sp>
      <p:sp>
        <p:nvSpPr>
          <p:cNvPr id="5" name="Fußzeilenplatzhalter 3"/>
          <p:cNvSpPr>
            <a:spLocks noGrp="1"/>
          </p:cNvSpPr>
          <p:nvPr>
            <p:ph type="ftr" sz="quarter" idx="10"/>
          </p:nvPr>
        </p:nvSpPr>
        <p:spPr/>
        <p:txBody>
          <a:bodyPr/>
          <a:lstStyle/>
          <a:p>
            <a:r>
              <a:rPr lang="de-DE" dirty="0" smtClean="0"/>
              <a:t> Seite </a:t>
            </a:r>
            <a:fld id="{89257AA5-1BEA-4E1A-8432-1AE29990A43A}" type="slidenum">
              <a:rPr lang="de-DE" smtClean="0"/>
              <a:pPr/>
              <a:t>4</a:t>
            </a:fld>
            <a:endParaRPr lang="de-DE" dirty="0"/>
          </a:p>
        </p:txBody>
      </p:sp>
      <p:sp>
        <p:nvSpPr>
          <p:cNvPr id="6" name="Text Box 4"/>
          <p:cNvSpPr txBox="1">
            <a:spLocks noChangeArrowheads="1"/>
          </p:cNvSpPr>
          <p:nvPr/>
        </p:nvSpPr>
        <p:spPr bwMode="auto">
          <a:xfrm>
            <a:off x="324668" y="5580000"/>
            <a:ext cx="8496000" cy="720000"/>
          </a:xfrm>
          <a:prstGeom prst="rect">
            <a:avLst/>
          </a:prstGeom>
          <a:noFill/>
          <a:ln w="12700">
            <a:solidFill>
              <a:srgbClr val="4E97BE"/>
            </a:solidFill>
            <a:miter lim="800000"/>
            <a:headEnd/>
            <a:tailEnd/>
          </a:ln>
          <a:effectLst/>
          <a:extLst>
            <a:ext uri="{909E8E84-426E-40DD-AFC4-6F175D3DCCD1}">
              <a14:hiddenFill xmlns:a14="http://schemas.microsoft.com/office/drawing/2010/main">
                <a:solidFill>
                  <a:srgbClr val="4E97B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0048" tIns="0" rIns="102029" bIns="0" anchor="ctr"/>
          <a:lstStyle>
            <a:lvl1pPr defTabSz="1236663">
              <a:spcBef>
                <a:spcPct val="0"/>
              </a:spcBef>
              <a:defRPr sz="2400">
                <a:solidFill>
                  <a:schemeClr val="tx1"/>
                </a:solidFill>
                <a:latin typeface="Times" pitchFamily="18" charset="0"/>
              </a:defRPr>
            </a:lvl1pPr>
            <a:lvl2pPr defTabSz="1236663">
              <a:spcBef>
                <a:spcPct val="0"/>
              </a:spcBef>
              <a:defRPr sz="2400">
                <a:solidFill>
                  <a:schemeClr val="tx1"/>
                </a:solidFill>
                <a:latin typeface="Times" pitchFamily="18" charset="0"/>
              </a:defRPr>
            </a:lvl2pPr>
            <a:lvl3pPr marL="912813" defTabSz="1236663">
              <a:spcBef>
                <a:spcPct val="0"/>
              </a:spcBef>
              <a:defRPr sz="2400">
                <a:solidFill>
                  <a:schemeClr val="tx1"/>
                </a:solidFill>
                <a:latin typeface="Times" pitchFamily="18" charset="0"/>
              </a:defRPr>
            </a:lvl3pPr>
            <a:lvl4pPr defTabSz="1236663">
              <a:spcBef>
                <a:spcPct val="0"/>
              </a:spcBef>
              <a:defRPr sz="2400">
                <a:solidFill>
                  <a:schemeClr val="tx1"/>
                </a:solidFill>
                <a:latin typeface="Times" pitchFamily="18" charset="0"/>
              </a:defRPr>
            </a:lvl4pPr>
            <a:lvl5pPr defTabSz="1236663">
              <a:spcBef>
                <a:spcPct val="0"/>
              </a:spcBef>
              <a:defRPr sz="2400">
                <a:solidFill>
                  <a:schemeClr val="tx1"/>
                </a:solidFill>
                <a:latin typeface="Times" pitchFamily="18" charset="0"/>
              </a:defRPr>
            </a:lvl5pPr>
            <a:lvl6pPr defTabSz="1236663" eaLnBrk="0" fontAlgn="base" hangingPunct="0">
              <a:spcBef>
                <a:spcPct val="0"/>
              </a:spcBef>
              <a:spcAft>
                <a:spcPct val="0"/>
              </a:spcAft>
              <a:defRPr sz="2400">
                <a:solidFill>
                  <a:schemeClr val="tx1"/>
                </a:solidFill>
                <a:latin typeface="Times" pitchFamily="18" charset="0"/>
              </a:defRPr>
            </a:lvl6pPr>
            <a:lvl7pPr defTabSz="1236663" eaLnBrk="0" fontAlgn="base" hangingPunct="0">
              <a:spcBef>
                <a:spcPct val="0"/>
              </a:spcBef>
              <a:spcAft>
                <a:spcPct val="0"/>
              </a:spcAft>
              <a:defRPr sz="2400">
                <a:solidFill>
                  <a:schemeClr val="tx1"/>
                </a:solidFill>
                <a:latin typeface="Times" pitchFamily="18" charset="0"/>
              </a:defRPr>
            </a:lvl7pPr>
            <a:lvl8pPr defTabSz="1236663" eaLnBrk="0" fontAlgn="base" hangingPunct="0">
              <a:spcBef>
                <a:spcPct val="0"/>
              </a:spcBef>
              <a:spcAft>
                <a:spcPct val="0"/>
              </a:spcAft>
              <a:defRPr sz="2400">
                <a:solidFill>
                  <a:schemeClr val="tx1"/>
                </a:solidFill>
                <a:latin typeface="Times" pitchFamily="18" charset="0"/>
              </a:defRPr>
            </a:lvl8pPr>
            <a:lvl9pPr defTabSz="1236663" eaLnBrk="0" fontAlgn="base" hangingPunct="0">
              <a:spcBef>
                <a:spcPct val="0"/>
              </a:spcBef>
              <a:spcAft>
                <a:spcPct val="0"/>
              </a:spcAft>
              <a:defRPr sz="2400">
                <a:solidFill>
                  <a:schemeClr val="tx1"/>
                </a:solidFill>
                <a:latin typeface="Times" pitchFamily="18" charset="0"/>
              </a:defRPr>
            </a:lvl9pPr>
          </a:lstStyle>
          <a:p>
            <a:r>
              <a:rPr lang="de-DE" sz="1800" dirty="0">
                <a:latin typeface="+mj-lt"/>
              </a:rPr>
              <a:t>Die bKV bietet noch viele weitere Vorteile – </a:t>
            </a:r>
            <a:r>
              <a:rPr lang="de-DE" sz="1800" dirty="0" smtClean="0">
                <a:latin typeface="+mj-lt"/>
              </a:rPr>
              <a:t/>
            </a:r>
            <a:br>
              <a:rPr lang="de-DE" sz="1800" dirty="0" smtClean="0">
                <a:latin typeface="+mj-lt"/>
              </a:rPr>
            </a:br>
            <a:r>
              <a:rPr lang="de-DE" sz="1800" dirty="0" smtClean="0">
                <a:latin typeface="+mj-lt"/>
              </a:rPr>
              <a:t>auf </a:t>
            </a:r>
            <a:r>
              <a:rPr lang="de-DE" sz="1800" dirty="0">
                <a:latin typeface="+mj-lt"/>
              </a:rPr>
              <a:t>alle Fälle ist sie </a:t>
            </a:r>
            <a:r>
              <a:rPr lang="de-DE" sz="1800" dirty="0" smtClean="0">
                <a:latin typeface="+mj-lt"/>
              </a:rPr>
              <a:t>ein </a:t>
            </a:r>
            <a:r>
              <a:rPr lang="de-DE" sz="1800" dirty="0">
                <a:latin typeface="+mj-lt"/>
              </a:rPr>
              <a:t>hoher </a:t>
            </a:r>
            <a:r>
              <a:rPr lang="de-DE" sz="1800" b="1" dirty="0">
                <a:latin typeface="+mj-lt"/>
              </a:rPr>
              <a:t>Imagegewinn</a:t>
            </a:r>
            <a:r>
              <a:rPr lang="de-DE" sz="1800" dirty="0">
                <a:latin typeface="+mj-lt"/>
              </a:rPr>
              <a:t> für jedes Unternehmen!</a:t>
            </a:r>
          </a:p>
        </p:txBody>
      </p:sp>
      <p:pic>
        <p:nvPicPr>
          <p:cNvPr id="576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124744"/>
            <a:ext cx="202882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951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de-DE" dirty="0" smtClean="0"/>
              <a:t> Seite </a:t>
            </a:r>
            <a:fld id="{89257AA5-1BEA-4E1A-8432-1AE29990A43A}" type="slidenum">
              <a:rPr lang="de-DE" smtClean="0"/>
              <a:pPr/>
              <a:t>5</a:t>
            </a:fld>
            <a:endParaRPr lang="de-DE" dirty="0"/>
          </a:p>
        </p:txBody>
      </p:sp>
      <p:sp>
        <p:nvSpPr>
          <p:cNvPr id="585730" name="Rectangle 2"/>
          <p:cNvSpPr>
            <a:spLocks noGrp="1" noChangeArrowheads="1"/>
          </p:cNvSpPr>
          <p:nvPr>
            <p:ph type="title"/>
          </p:nvPr>
        </p:nvSpPr>
        <p:spPr/>
        <p:txBody>
          <a:bodyPr/>
          <a:lstStyle/>
          <a:p>
            <a:r>
              <a:rPr lang="de-DE" dirty="0" smtClean="0"/>
              <a:t>2. Die Vorteile der bKV</a:t>
            </a:r>
            <a:endParaRPr lang="de-DE" dirty="0"/>
          </a:p>
        </p:txBody>
      </p:sp>
      <p:sp>
        <p:nvSpPr>
          <p:cNvPr id="7" name="Rectangle 3"/>
          <p:cNvSpPr txBox="1">
            <a:spLocks noChangeArrowheads="1"/>
          </p:cNvSpPr>
          <p:nvPr/>
        </p:nvSpPr>
        <p:spPr bwMode="auto">
          <a:xfrm>
            <a:off x="322262" y="1133475"/>
            <a:ext cx="8570217"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indent="3175" algn="l" defTabSz="1236663" rtl="0" eaLnBrk="1" fontAlgn="base" hangingPunct="1">
              <a:spcBef>
                <a:spcPct val="50000"/>
              </a:spcBef>
              <a:spcAft>
                <a:spcPct val="25000"/>
              </a:spcAft>
              <a:buClr>
                <a:schemeClr val="tx2"/>
              </a:buClr>
              <a:buSzPct val="80000"/>
              <a:buFont typeface="Wingdings" pitchFamily="2" charset="2"/>
              <a:defRPr sz="2200" b="1">
                <a:solidFill>
                  <a:srgbClr val="E23E21"/>
                </a:solidFill>
                <a:latin typeface="+mn-lt"/>
                <a:ea typeface="+mn-ea"/>
                <a:cs typeface="+mn-cs"/>
              </a:defRPr>
            </a:lvl1pPr>
            <a:lvl2pPr marL="227013" indent="-222250" algn="l" defTabSz="1236663" rtl="0" eaLnBrk="1" fontAlgn="base" hangingPunct="1">
              <a:spcBef>
                <a:spcPct val="15000"/>
              </a:spcBef>
              <a:spcAft>
                <a:spcPct val="0"/>
              </a:spcAft>
              <a:buClr>
                <a:srgbClr val="E23E21"/>
              </a:buClr>
              <a:buSzPct val="80000"/>
              <a:buFont typeface="Wingdings" pitchFamily="2" charset="2"/>
              <a:buChar char="n"/>
              <a:defRPr>
                <a:solidFill>
                  <a:schemeClr val="tx1"/>
                </a:solidFill>
                <a:latin typeface="+mn-lt"/>
              </a:defRPr>
            </a:lvl2pPr>
            <a:lvl3pPr marL="452438" indent="-223838" algn="l" defTabSz="1236663" rtl="0" eaLnBrk="1" fontAlgn="base" hangingPunct="1">
              <a:spcBef>
                <a:spcPct val="15000"/>
              </a:spcBef>
              <a:spcAft>
                <a:spcPct val="0"/>
              </a:spcAft>
              <a:buClr>
                <a:srgbClr val="4E97BE"/>
              </a:buClr>
              <a:buSzPct val="80000"/>
              <a:buFont typeface="Wingdings" pitchFamily="2" charset="2"/>
              <a:buChar char="n"/>
              <a:defRPr>
                <a:solidFill>
                  <a:schemeClr val="tx1"/>
                </a:solidFill>
                <a:latin typeface="+mn-lt"/>
              </a:defRPr>
            </a:lvl3pPr>
            <a:lvl4pPr marL="669925" indent="-215900" algn="l" defTabSz="1236663" rtl="0" eaLnBrk="1" fontAlgn="base" hangingPunct="1">
              <a:spcBef>
                <a:spcPct val="15000"/>
              </a:spcBef>
              <a:spcAft>
                <a:spcPct val="0"/>
              </a:spcAft>
              <a:buClr>
                <a:schemeClr val="tx1"/>
              </a:buClr>
              <a:buFont typeface="Times New Roman" pitchFamily="18" charset="0"/>
              <a:buChar char="–"/>
              <a:defRPr>
                <a:solidFill>
                  <a:schemeClr val="tx1"/>
                </a:solidFill>
                <a:latin typeface="+mn-lt"/>
              </a:defRPr>
            </a:lvl4pPr>
            <a:lvl5pPr marL="904875" indent="-233363" algn="l" defTabSz="1236663" rtl="0" eaLnBrk="1" fontAlgn="base" hangingPunct="1">
              <a:spcBef>
                <a:spcPct val="15000"/>
              </a:spcBef>
              <a:spcAft>
                <a:spcPct val="0"/>
              </a:spcAft>
              <a:buClr>
                <a:srgbClr val="E23E21"/>
              </a:buClr>
              <a:buFont typeface="Times New Roman" pitchFamily="18" charset="0"/>
              <a:buChar char="–"/>
              <a:defRPr>
                <a:solidFill>
                  <a:schemeClr val="tx1"/>
                </a:solidFill>
                <a:latin typeface="+mn-lt"/>
              </a:defRPr>
            </a:lvl5pPr>
            <a:lvl6pPr marL="1362075" indent="-233363" algn="l" defTabSz="1236663" rtl="0" eaLnBrk="1" fontAlgn="base" hangingPunct="1">
              <a:spcBef>
                <a:spcPct val="15000"/>
              </a:spcBef>
              <a:spcAft>
                <a:spcPct val="0"/>
              </a:spcAft>
              <a:buClr>
                <a:srgbClr val="E23E21"/>
              </a:buClr>
              <a:buFont typeface="Times New Roman" pitchFamily="18" charset="0"/>
              <a:buChar char="–"/>
              <a:defRPr>
                <a:solidFill>
                  <a:schemeClr val="tx1"/>
                </a:solidFill>
                <a:latin typeface="+mn-lt"/>
              </a:defRPr>
            </a:lvl6pPr>
            <a:lvl7pPr marL="1819275" indent="-233363" algn="l" defTabSz="1236663" rtl="0" eaLnBrk="1" fontAlgn="base" hangingPunct="1">
              <a:spcBef>
                <a:spcPct val="15000"/>
              </a:spcBef>
              <a:spcAft>
                <a:spcPct val="0"/>
              </a:spcAft>
              <a:buClr>
                <a:srgbClr val="E23E21"/>
              </a:buClr>
              <a:buFont typeface="Times New Roman" pitchFamily="18" charset="0"/>
              <a:buChar char="–"/>
              <a:defRPr>
                <a:solidFill>
                  <a:schemeClr val="tx1"/>
                </a:solidFill>
                <a:latin typeface="+mn-lt"/>
              </a:defRPr>
            </a:lvl7pPr>
            <a:lvl8pPr marL="2276475" indent="-233363" algn="l" defTabSz="1236663" rtl="0" eaLnBrk="1" fontAlgn="base" hangingPunct="1">
              <a:spcBef>
                <a:spcPct val="15000"/>
              </a:spcBef>
              <a:spcAft>
                <a:spcPct val="0"/>
              </a:spcAft>
              <a:buClr>
                <a:srgbClr val="E23E21"/>
              </a:buClr>
              <a:buFont typeface="Times New Roman" pitchFamily="18" charset="0"/>
              <a:buChar char="–"/>
              <a:defRPr>
                <a:solidFill>
                  <a:schemeClr val="tx1"/>
                </a:solidFill>
                <a:latin typeface="+mn-lt"/>
              </a:defRPr>
            </a:lvl8pPr>
            <a:lvl9pPr marL="2733675" indent="-233363" algn="l" defTabSz="1236663" rtl="0" eaLnBrk="1" fontAlgn="base" hangingPunct="1">
              <a:spcBef>
                <a:spcPct val="15000"/>
              </a:spcBef>
              <a:spcAft>
                <a:spcPct val="0"/>
              </a:spcAft>
              <a:buClr>
                <a:srgbClr val="E23E21"/>
              </a:buClr>
              <a:buFont typeface="Times New Roman" pitchFamily="18" charset="0"/>
              <a:buChar char="–"/>
              <a:defRPr>
                <a:solidFill>
                  <a:schemeClr val="tx1"/>
                </a:solidFill>
                <a:latin typeface="+mn-lt"/>
              </a:defRPr>
            </a:lvl9pPr>
          </a:lstStyle>
          <a:p>
            <a:pPr marL="4763" lvl="1" indent="0">
              <a:buFont typeface="Wingdings" pitchFamily="2" charset="2"/>
              <a:buNone/>
            </a:pPr>
            <a:r>
              <a:rPr lang="de-DE" sz="2200" b="1" dirty="0" smtClean="0">
                <a:solidFill>
                  <a:srgbClr val="E23E21"/>
                </a:solidFill>
              </a:rPr>
              <a:t>Für Mitarbeiter</a:t>
            </a:r>
          </a:p>
          <a:p>
            <a:pPr lvl="1">
              <a:spcBef>
                <a:spcPts val="600"/>
              </a:spcBef>
            </a:pPr>
            <a:r>
              <a:rPr lang="de-DE" dirty="0" smtClean="0"/>
              <a:t>Arbeitgeberfinanziert: keine finanzielle Vorleistung</a:t>
            </a:r>
          </a:p>
          <a:p>
            <a:pPr marL="4763" lvl="1" indent="0">
              <a:buNone/>
            </a:pPr>
            <a:endParaRPr lang="de-DE" dirty="0" smtClean="0"/>
          </a:p>
          <a:p>
            <a:pPr lvl="1"/>
            <a:r>
              <a:rPr lang="de-DE" dirty="0" smtClean="0"/>
              <a:t>Passend für gesetzlich und privat versicherte Mitarbeiter</a:t>
            </a:r>
          </a:p>
          <a:p>
            <a:pPr marL="4763" lvl="1" indent="0">
              <a:buNone/>
            </a:pPr>
            <a:endParaRPr lang="de-DE" dirty="0" smtClean="0"/>
          </a:p>
          <a:p>
            <a:pPr lvl="1"/>
            <a:r>
              <a:rPr lang="de-DE" dirty="0" smtClean="0"/>
              <a:t>Keine Gesundheitsfragen</a:t>
            </a:r>
          </a:p>
          <a:p>
            <a:pPr marL="4763" lvl="1" indent="0">
              <a:buNone/>
            </a:pPr>
            <a:endParaRPr lang="de-DE" dirty="0" smtClean="0"/>
          </a:p>
          <a:p>
            <a:pPr lvl="1"/>
            <a:r>
              <a:rPr lang="de-DE" dirty="0" smtClean="0"/>
              <a:t>Fortführung bei Ausscheiden aus dem Unternehmen</a:t>
            </a:r>
          </a:p>
          <a:p>
            <a:pPr marL="4763" lvl="1" indent="0">
              <a:buFont typeface="Wingdings" pitchFamily="2" charset="2"/>
              <a:buNone/>
            </a:pPr>
            <a:endParaRPr lang="de-DE" dirty="0" smtClean="0"/>
          </a:p>
          <a:p>
            <a:pPr lvl="1"/>
            <a:r>
              <a:rPr lang="de-DE" dirty="0" smtClean="0"/>
              <a:t>Mitversicherung von Familienangehörigen</a:t>
            </a:r>
            <a:br>
              <a:rPr lang="de-DE" dirty="0" smtClean="0"/>
            </a:br>
            <a:r>
              <a:rPr lang="de-DE" dirty="0" smtClean="0"/>
              <a:t>zu günstigen Konditionen – ebenfalls </a:t>
            </a:r>
            <a:br>
              <a:rPr lang="de-DE" dirty="0" smtClean="0"/>
            </a:br>
            <a:r>
              <a:rPr lang="de-DE" dirty="0" smtClean="0"/>
              <a:t>ohne Gesundheitsprüfung</a:t>
            </a:r>
            <a:endParaRPr lang="de-DE" dirty="0"/>
          </a:p>
        </p:txBody>
      </p:sp>
      <p:sp>
        <p:nvSpPr>
          <p:cNvPr id="8" name="Textfeld 7"/>
          <p:cNvSpPr txBox="1"/>
          <p:nvPr/>
        </p:nvSpPr>
        <p:spPr>
          <a:xfrm rot="21183323">
            <a:off x="5379011" y="3226700"/>
            <a:ext cx="3060000" cy="540000"/>
          </a:xfrm>
          <a:prstGeom prst="rect">
            <a:avLst/>
          </a:prstGeom>
          <a:solidFill>
            <a:schemeClr val="bg1"/>
          </a:solidFill>
          <a:ln>
            <a:solidFill>
              <a:srgbClr val="4E97BE"/>
            </a:solidFill>
          </a:ln>
        </p:spPr>
        <p:txBody>
          <a:bodyPr wrap="square" rtlCol="0">
            <a:spAutoFit/>
          </a:bodyPr>
          <a:lstStyle/>
          <a:p>
            <a:pPr algn="ctr"/>
            <a:r>
              <a:rPr lang="de-DE" dirty="0" smtClean="0"/>
              <a:t>Speziell bei HALLESCHE </a:t>
            </a:r>
            <a:r>
              <a:rPr lang="de-DE" sz="2800" dirty="0" smtClean="0">
                <a:solidFill>
                  <a:srgbClr val="E23E21"/>
                </a:solidFill>
                <a:sym typeface="Wingdings"/>
              </a:rPr>
              <a:t></a:t>
            </a:r>
            <a:endParaRPr lang="de-DE" sz="2800" dirty="0">
              <a:solidFill>
                <a:srgbClr val="E23E21"/>
              </a:solidFill>
            </a:endParaRPr>
          </a:p>
        </p:txBody>
      </p:sp>
      <p:sp>
        <p:nvSpPr>
          <p:cNvPr id="9" name="Textfeld 8"/>
          <p:cNvSpPr txBox="1"/>
          <p:nvPr/>
        </p:nvSpPr>
        <p:spPr>
          <a:xfrm rot="21183323">
            <a:off x="4593421" y="4074140"/>
            <a:ext cx="3060000" cy="540000"/>
          </a:xfrm>
          <a:prstGeom prst="rect">
            <a:avLst/>
          </a:prstGeom>
          <a:solidFill>
            <a:schemeClr val="bg1"/>
          </a:solidFill>
          <a:ln>
            <a:solidFill>
              <a:srgbClr val="4E97BE"/>
            </a:solidFill>
          </a:ln>
        </p:spPr>
        <p:txBody>
          <a:bodyPr wrap="square" rtlCol="0">
            <a:spAutoFit/>
          </a:bodyPr>
          <a:lstStyle/>
          <a:p>
            <a:pPr algn="ctr"/>
            <a:r>
              <a:rPr lang="de-DE" dirty="0" smtClean="0"/>
              <a:t>Speziell bei HALLESCHE </a:t>
            </a:r>
            <a:r>
              <a:rPr lang="de-DE" sz="2800" dirty="0" smtClean="0">
                <a:solidFill>
                  <a:srgbClr val="E23E21"/>
                </a:solidFill>
                <a:sym typeface="Wingdings"/>
              </a:rPr>
              <a:t></a:t>
            </a:r>
            <a:endParaRPr lang="de-DE" sz="2800" dirty="0">
              <a:solidFill>
                <a:srgbClr val="E23E21"/>
              </a:solidFill>
            </a:endParaRPr>
          </a:p>
        </p:txBody>
      </p:sp>
      <p:pic>
        <p:nvPicPr>
          <p:cNvPr id="577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317" y="1152181"/>
            <a:ext cx="230505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271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de-DE" dirty="0"/>
              <a:t> Seite </a:t>
            </a:r>
            <a:fld id="{89257AA5-1BEA-4E1A-8432-1AE29990A43A}" type="slidenum">
              <a:rPr lang="de-DE"/>
              <a:pPr/>
              <a:t>6</a:t>
            </a:fld>
            <a:endParaRPr lang="de-DE" dirty="0"/>
          </a:p>
        </p:txBody>
      </p:sp>
      <p:sp>
        <p:nvSpPr>
          <p:cNvPr id="585730" name="Rectangle 2"/>
          <p:cNvSpPr>
            <a:spLocks noGrp="1" noChangeArrowheads="1"/>
          </p:cNvSpPr>
          <p:nvPr>
            <p:ph type="title"/>
          </p:nvPr>
        </p:nvSpPr>
        <p:spPr>
          <a:xfrm>
            <a:off x="323850" y="-19050"/>
            <a:ext cx="6480398" cy="936625"/>
          </a:xfrm>
        </p:spPr>
        <p:txBody>
          <a:bodyPr/>
          <a:lstStyle/>
          <a:p>
            <a:r>
              <a:rPr lang="de-DE" dirty="0"/>
              <a:t>3</a:t>
            </a:r>
            <a:r>
              <a:rPr lang="de-DE" dirty="0" smtClean="0"/>
              <a:t>. Vorsorge – alle profitieren</a:t>
            </a:r>
            <a:endParaRPr lang="de-DE" dirty="0"/>
          </a:p>
        </p:txBody>
      </p:sp>
      <p:sp>
        <p:nvSpPr>
          <p:cNvPr id="585731" name="Rectangle 3"/>
          <p:cNvSpPr>
            <a:spLocks noGrp="1" noChangeArrowheads="1"/>
          </p:cNvSpPr>
          <p:nvPr>
            <p:ph type="body" idx="1"/>
          </p:nvPr>
        </p:nvSpPr>
        <p:spPr>
          <a:xfrm>
            <a:off x="322263" y="1133475"/>
            <a:ext cx="7922145" cy="525145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r>
              <a:rPr lang="de-DE" dirty="0" smtClean="0"/>
              <a:t>Vorsorge ist wichtig</a:t>
            </a:r>
          </a:p>
          <a:p>
            <a:pPr lvl="1">
              <a:spcBef>
                <a:spcPts val="1200"/>
              </a:spcBef>
            </a:pPr>
            <a:r>
              <a:rPr lang="de-DE" dirty="0"/>
              <a:t>Durch Prävention lassen sich viele </a:t>
            </a:r>
            <a:r>
              <a:rPr lang="de-DE" b="1" dirty="0"/>
              <a:t>Krankheiten frühzeitig erkennen</a:t>
            </a:r>
            <a:r>
              <a:rPr lang="de-DE" dirty="0"/>
              <a:t> und </a:t>
            </a:r>
            <a:r>
              <a:rPr lang="de-DE" b="1" dirty="0"/>
              <a:t>behandeln</a:t>
            </a:r>
            <a:r>
              <a:rPr lang="de-DE" dirty="0"/>
              <a:t> oder sogar ganz </a:t>
            </a:r>
            <a:r>
              <a:rPr lang="de-DE" b="1" dirty="0"/>
              <a:t>vermeiden</a:t>
            </a:r>
            <a:r>
              <a:rPr lang="de-DE" dirty="0"/>
              <a:t>.</a:t>
            </a:r>
          </a:p>
          <a:p>
            <a:pPr lvl="1">
              <a:spcBef>
                <a:spcPts val="1200"/>
              </a:spcBef>
            </a:pPr>
            <a:r>
              <a:rPr lang="de-DE" dirty="0" smtClean="0"/>
              <a:t>Regelmäßige Vorsorge ist ein wichtiges Instrument zur </a:t>
            </a:r>
            <a:r>
              <a:rPr lang="de-DE" b="1" dirty="0" smtClean="0"/>
              <a:t>Gesunderhaltung der Belegschaft</a:t>
            </a:r>
            <a:r>
              <a:rPr lang="de-DE" dirty="0" smtClean="0"/>
              <a:t>.</a:t>
            </a:r>
          </a:p>
          <a:p>
            <a:pPr lvl="1">
              <a:spcBef>
                <a:spcPts val="1200"/>
              </a:spcBef>
            </a:pPr>
            <a:r>
              <a:rPr lang="de-DE" dirty="0" smtClean="0"/>
              <a:t>Mit </a:t>
            </a:r>
            <a:r>
              <a:rPr lang="de-DE" dirty="0"/>
              <a:t>den Vorsorge-Schecks erhalten Mitarbeiter </a:t>
            </a:r>
            <a:r>
              <a:rPr lang="de-DE" dirty="0" smtClean="0"/>
              <a:t>über die </a:t>
            </a:r>
            <a:r>
              <a:rPr lang="de-DE" b="1" dirty="0" smtClean="0"/>
              <a:t>gesetzliche Absicherung </a:t>
            </a:r>
            <a:r>
              <a:rPr lang="de-DE" b="1" dirty="0"/>
              <a:t>hinausgehende</a:t>
            </a:r>
            <a:r>
              <a:rPr lang="de-DE" dirty="0"/>
              <a:t>, wichtige </a:t>
            </a:r>
            <a:r>
              <a:rPr lang="de-DE" b="1" dirty="0"/>
              <a:t>Vorsorgeuntersuchungen</a:t>
            </a:r>
            <a:r>
              <a:rPr lang="de-DE" dirty="0" smtClean="0"/>
              <a:t>.</a:t>
            </a:r>
          </a:p>
        </p:txBody>
      </p:sp>
      <p:sp>
        <p:nvSpPr>
          <p:cNvPr id="12" name="Text Box 4"/>
          <p:cNvSpPr txBox="1">
            <a:spLocks noChangeArrowheads="1"/>
          </p:cNvSpPr>
          <p:nvPr/>
        </p:nvSpPr>
        <p:spPr bwMode="auto">
          <a:xfrm>
            <a:off x="324668" y="5580000"/>
            <a:ext cx="5040000" cy="720000"/>
          </a:xfrm>
          <a:prstGeom prst="rect">
            <a:avLst/>
          </a:prstGeom>
          <a:noFill/>
          <a:ln w="12700">
            <a:solidFill>
              <a:srgbClr val="4E97BE"/>
            </a:solidFill>
            <a:miter lim="800000"/>
            <a:headEnd/>
            <a:tailEnd/>
          </a:ln>
          <a:effectLst/>
          <a:extLst>
            <a:ext uri="{909E8E84-426E-40DD-AFC4-6F175D3DCCD1}">
              <a14:hiddenFill xmlns:a14="http://schemas.microsoft.com/office/drawing/2010/main">
                <a:solidFill>
                  <a:srgbClr val="4E97B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0048" tIns="0" rIns="102029" bIns="0" anchor="ctr"/>
          <a:lstStyle>
            <a:lvl1pPr defTabSz="1236663">
              <a:spcBef>
                <a:spcPct val="0"/>
              </a:spcBef>
              <a:defRPr sz="2400">
                <a:solidFill>
                  <a:schemeClr val="tx1"/>
                </a:solidFill>
                <a:latin typeface="Times" pitchFamily="18" charset="0"/>
              </a:defRPr>
            </a:lvl1pPr>
            <a:lvl2pPr defTabSz="1236663">
              <a:spcBef>
                <a:spcPct val="0"/>
              </a:spcBef>
              <a:defRPr sz="2400">
                <a:solidFill>
                  <a:schemeClr val="tx1"/>
                </a:solidFill>
                <a:latin typeface="Times" pitchFamily="18" charset="0"/>
              </a:defRPr>
            </a:lvl2pPr>
            <a:lvl3pPr marL="912813" defTabSz="1236663">
              <a:spcBef>
                <a:spcPct val="0"/>
              </a:spcBef>
              <a:defRPr sz="2400">
                <a:solidFill>
                  <a:schemeClr val="tx1"/>
                </a:solidFill>
                <a:latin typeface="Times" pitchFamily="18" charset="0"/>
              </a:defRPr>
            </a:lvl3pPr>
            <a:lvl4pPr defTabSz="1236663">
              <a:spcBef>
                <a:spcPct val="0"/>
              </a:spcBef>
              <a:defRPr sz="2400">
                <a:solidFill>
                  <a:schemeClr val="tx1"/>
                </a:solidFill>
                <a:latin typeface="Times" pitchFamily="18" charset="0"/>
              </a:defRPr>
            </a:lvl4pPr>
            <a:lvl5pPr defTabSz="1236663">
              <a:spcBef>
                <a:spcPct val="0"/>
              </a:spcBef>
              <a:defRPr sz="2400">
                <a:solidFill>
                  <a:schemeClr val="tx1"/>
                </a:solidFill>
                <a:latin typeface="Times" pitchFamily="18" charset="0"/>
              </a:defRPr>
            </a:lvl5pPr>
            <a:lvl6pPr defTabSz="1236663" eaLnBrk="0" fontAlgn="base" hangingPunct="0">
              <a:spcBef>
                <a:spcPct val="0"/>
              </a:spcBef>
              <a:spcAft>
                <a:spcPct val="0"/>
              </a:spcAft>
              <a:defRPr sz="2400">
                <a:solidFill>
                  <a:schemeClr val="tx1"/>
                </a:solidFill>
                <a:latin typeface="Times" pitchFamily="18" charset="0"/>
              </a:defRPr>
            </a:lvl6pPr>
            <a:lvl7pPr defTabSz="1236663" eaLnBrk="0" fontAlgn="base" hangingPunct="0">
              <a:spcBef>
                <a:spcPct val="0"/>
              </a:spcBef>
              <a:spcAft>
                <a:spcPct val="0"/>
              </a:spcAft>
              <a:defRPr sz="2400">
                <a:solidFill>
                  <a:schemeClr val="tx1"/>
                </a:solidFill>
                <a:latin typeface="Times" pitchFamily="18" charset="0"/>
              </a:defRPr>
            </a:lvl7pPr>
            <a:lvl8pPr defTabSz="1236663" eaLnBrk="0" fontAlgn="base" hangingPunct="0">
              <a:spcBef>
                <a:spcPct val="0"/>
              </a:spcBef>
              <a:spcAft>
                <a:spcPct val="0"/>
              </a:spcAft>
              <a:defRPr sz="2400">
                <a:solidFill>
                  <a:schemeClr val="tx1"/>
                </a:solidFill>
                <a:latin typeface="Times" pitchFamily="18" charset="0"/>
              </a:defRPr>
            </a:lvl8pPr>
            <a:lvl9pPr defTabSz="1236663" eaLnBrk="0" fontAlgn="base" hangingPunct="0">
              <a:spcBef>
                <a:spcPct val="0"/>
              </a:spcBef>
              <a:spcAft>
                <a:spcPct val="0"/>
              </a:spcAft>
              <a:defRPr sz="2400">
                <a:solidFill>
                  <a:schemeClr val="tx1"/>
                </a:solidFill>
                <a:latin typeface="Times" pitchFamily="18" charset="0"/>
              </a:defRPr>
            </a:lvl9pPr>
          </a:lstStyle>
          <a:p>
            <a:r>
              <a:rPr lang="de-DE" sz="1800" dirty="0" smtClean="0">
                <a:latin typeface="Times New Roman" panose="02020603050405020304" pitchFamily="18" charset="0"/>
                <a:cs typeface="Times New Roman" panose="02020603050405020304" pitchFamily="18" charset="0"/>
              </a:rPr>
              <a:t>Von Vorsorge profitieren alle Mitarbeiter –</a:t>
            </a:r>
          </a:p>
          <a:p>
            <a:r>
              <a:rPr lang="de-DE" sz="1800" dirty="0" smtClean="0">
                <a:latin typeface="Times New Roman" panose="02020603050405020304" pitchFamily="18" charset="0"/>
                <a:cs typeface="Times New Roman" panose="02020603050405020304" pitchFamily="18" charset="0"/>
              </a:rPr>
              <a:t>auch die Gesunden!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575975"/>
            <a:ext cx="23526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5338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22263" y="1133474"/>
            <a:ext cx="8498209" cy="5319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indent="3175" algn="l" defTabSz="1236663" rtl="0" eaLnBrk="1" fontAlgn="base" hangingPunct="1">
              <a:spcBef>
                <a:spcPct val="50000"/>
              </a:spcBef>
              <a:spcAft>
                <a:spcPct val="25000"/>
              </a:spcAft>
              <a:buClr>
                <a:schemeClr val="tx2"/>
              </a:buClr>
              <a:buSzPct val="80000"/>
              <a:buFont typeface="Wingdings" pitchFamily="2" charset="2"/>
              <a:defRPr sz="2200" b="1">
                <a:solidFill>
                  <a:srgbClr val="E23E21"/>
                </a:solidFill>
                <a:latin typeface="+mn-lt"/>
                <a:ea typeface="+mn-ea"/>
                <a:cs typeface="+mn-cs"/>
              </a:defRPr>
            </a:lvl1pPr>
            <a:lvl2pPr marL="227013" indent="-222250" algn="l" defTabSz="1236663" rtl="0" eaLnBrk="1" fontAlgn="base" hangingPunct="1">
              <a:spcBef>
                <a:spcPct val="15000"/>
              </a:spcBef>
              <a:spcAft>
                <a:spcPct val="0"/>
              </a:spcAft>
              <a:buClr>
                <a:srgbClr val="E23E21"/>
              </a:buClr>
              <a:buSzPct val="80000"/>
              <a:buFont typeface="Wingdings" pitchFamily="2" charset="2"/>
              <a:buChar char="n"/>
              <a:defRPr>
                <a:solidFill>
                  <a:schemeClr val="tx1"/>
                </a:solidFill>
                <a:latin typeface="+mn-lt"/>
              </a:defRPr>
            </a:lvl2pPr>
            <a:lvl3pPr marL="452438" indent="-223838" algn="l" defTabSz="1236663" rtl="0" eaLnBrk="1" fontAlgn="base" hangingPunct="1">
              <a:spcBef>
                <a:spcPct val="15000"/>
              </a:spcBef>
              <a:spcAft>
                <a:spcPct val="0"/>
              </a:spcAft>
              <a:buClr>
                <a:srgbClr val="4E97BE"/>
              </a:buClr>
              <a:buSzPct val="80000"/>
              <a:buFont typeface="Wingdings" pitchFamily="2" charset="2"/>
              <a:buChar char="n"/>
              <a:defRPr>
                <a:solidFill>
                  <a:schemeClr val="tx1"/>
                </a:solidFill>
                <a:latin typeface="+mn-lt"/>
              </a:defRPr>
            </a:lvl3pPr>
            <a:lvl4pPr marL="669925" indent="-215900" algn="l" defTabSz="1236663" rtl="0" eaLnBrk="1" fontAlgn="base" hangingPunct="1">
              <a:spcBef>
                <a:spcPct val="15000"/>
              </a:spcBef>
              <a:spcAft>
                <a:spcPct val="0"/>
              </a:spcAft>
              <a:buClr>
                <a:schemeClr val="tx1"/>
              </a:buClr>
              <a:buFont typeface="Times New Roman" pitchFamily="18" charset="0"/>
              <a:buChar char="–"/>
              <a:defRPr>
                <a:solidFill>
                  <a:schemeClr val="tx1"/>
                </a:solidFill>
                <a:latin typeface="+mn-lt"/>
              </a:defRPr>
            </a:lvl4pPr>
            <a:lvl5pPr marL="904875" indent="-233363" algn="l" defTabSz="1236663" rtl="0" eaLnBrk="1" fontAlgn="base" hangingPunct="1">
              <a:spcBef>
                <a:spcPct val="15000"/>
              </a:spcBef>
              <a:spcAft>
                <a:spcPct val="0"/>
              </a:spcAft>
              <a:buClr>
                <a:srgbClr val="E23E21"/>
              </a:buClr>
              <a:buFont typeface="Times New Roman" pitchFamily="18" charset="0"/>
              <a:buChar char="–"/>
              <a:defRPr>
                <a:solidFill>
                  <a:schemeClr val="tx1"/>
                </a:solidFill>
                <a:latin typeface="+mn-lt"/>
              </a:defRPr>
            </a:lvl5pPr>
            <a:lvl6pPr marL="1362075" indent="-233363" algn="l" defTabSz="1236663" rtl="0" eaLnBrk="1" fontAlgn="base" hangingPunct="1">
              <a:spcBef>
                <a:spcPct val="15000"/>
              </a:spcBef>
              <a:spcAft>
                <a:spcPct val="0"/>
              </a:spcAft>
              <a:buClr>
                <a:srgbClr val="E23E21"/>
              </a:buClr>
              <a:buFont typeface="Times New Roman" pitchFamily="18" charset="0"/>
              <a:buChar char="–"/>
              <a:defRPr>
                <a:solidFill>
                  <a:schemeClr val="tx1"/>
                </a:solidFill>
                <a:latin typeface="+mn-lt"/>
              </a:defRPr>
            </a:lvl6pPr>
            <a:lvl7pPr marL="1819275" indent="-233363" algn="l" defTabSz="1236663" rtl="0" eaLnBrk="1" fontAlgn="base" hangingPunct="1">
              <a:spcBef>
                <a:spcPct val="15000"/>
              </a:spcBef>
              <a:spcAft>
                <a:spcPct val="0"/>
              </a:spcAft>
              <a:buClr>
                <a:srgbClr val="E23E21"/>
              </a:buClr>
              <a:buFont typeface="Times New Roman" pitchFamily="18" charset="0"/>
              <a:buChar char="–"/>
              <a:defRPr>
                <a:solidFill>
                  <a:schemeClr val="tx1"/>
                </a:solidFill>
                <a:latin typeface="+mn-lt"/>
              </a:defRPr>
            </a:lvl7pPr>
            <a:lvl8pPr marL="2276475" indent="-233363" algn="l" defTabSz="1236663" rtl="0" eaLnBrk="1" fontAlgn="base" hangingPunct="1">
              <a:spcBef>
                <a:spcPct val="15000"/>
              </a:spcBef>
              <a:spcAft>
                <a:spcPct val="0"/>
              </a:spcAft>
              <a:buClr>
                <a:srgbClr val="E23E21"/>
              </a:buClr>
              <a:buFont typeface="Times New Roman" pitchFamily="18" charset="0"/>
              <a:buChar char="–"/>
              <a:defRPr>
                <a:solidFill>
                  <a:schemeClr val="tx1"/>
                </a:solidFill>
                <a:latin typeface="+mn-lt"/>
              </a:defRPr>
            </a:lvl8pPr>
            <a:lvl9pPr marL="2733675" indent="-233363" algn="l" defTabSz="1236663" rtl="0" eaLnBrk="1" fontAlgn="base" hangingPunct="1">
              <a:spcBef>
                <a:spcPct val="15000"/>
              </a:spcBef>
              <a:spcAft>
                <a:spcPct val="0"/>
              </a:spcAft>
              <a:buClr>
                <a:srgbClr val="E23E21"/>
              </a:buClr>
              <a:buFont typeface="Times New Roman" pitchFamily="18" charset="0"/>
              <a:buChar char="–"/>
              <a:defRPr>
                <a:solidFill>
                  <a:schemeClr val="tx1"/>
                </a:solidFill>
                <a:latin typeface="+mn-lt"/>
              </a:defRPr>
            </a:lvl9pPr>
          </a:lstStyle>
          <a:p>
            <a:r>
              <a:rPr lang="de-DE" dirty="0" smtClean="0"/>
              <a:t>Innovativer und erlebbarer Mehrwert für Firmen und Mitarbeiter!</a:t>
            </a:r>
          </a:p>
          <a:p>
            <a:pPr marL="266700" lvl="1" indent="-261938"/>
            <a:r>
              <a:rPr lang="de-DE" dirty="0" smtClean="0"/>
              <a:t>Einzigartig </a:t>
            </a:r>
            <a:r>
              <a:rPr lang="de-DE" dirty="0"/>
              <a:t>im bKV-Markt</a:t>
            </a:r>
          </a:p>
          <a:p>
            <a:pPr marL="266700" lvl="1" indent="-261938"/>
            <a:r>
              <a:rPr lang="de-DE" dirty="0" smtClean="0"/>
              <a:t>Dank der attraktiven und innovativen Vorsorge-Schecks</a:t>
            </a:r>
          </a:p>
          <a:p>
            <a:pPr marL="263525" lvl="1" indent="0">
              <a:buNone/>
            </a:pPr>
            <a:r>
              <a:rPr lang="de-DE" dirty="0" smtClean="0"/>
              <a:t>wird </a:t>
            </a:r>
            <a:r>
              <a:rPr lang="de-DE" dirty="0"/>
              <a:t>das </a:t>
            </a:r>
            <a:r>
              <a:rPr lang="de-DE" dirty="0" smtClean="0"/>
              <a:t>Engagement des </a:t>
            </a:r>
            <a:r>
              <a:rPr lang="de-DE" dirty="0"/>
              <a:t>Unternehmens </a:t>
            </a:r>
            <a:r>
              <a:rPr lang="de-DE" dirty="0" smtClean="0"/>
              <a:t>für die</a:t>
            </a:r>
          </a:p>
          <a:p>
            <a:pPr marL="263525" lvl="1" indent="0">
              <a:buNone/>
            </a:pPr>
            <a:r>
              <a:rPr lang="de-DE" dirty="0" smtClean="0"/>
              <a:t>Mitarbeiter erlebbar</a:t>
            </a:r>
            <a:endParaRPr lang="de-DE" dirty="0"/>
          </a:p>
          <a:p>
            <a:pPr lvl="1"/>
            <a:r>
              <a:rPr lang="de-DE" dirty="0" smtClean="0"/>
              <a:t>Ihre Firmenkunden </a:t>
            </a:r>
            <a:r>
              <a:rPr lang="de-DE" dirty="0"/>
              <a:t>werden begeistert </a:t>
            </a:r>
            <a:r>
              <a:rPr lang="de-DE" dirty="0" smtClean="0"/>
              <a:t>sein!</a:t>
            </a:r>
            <a:endParaRPr lang="de-DE" dirty="0"/>
          </a:p>
          <a:p>
            <a:pPr lvl="2"/>
            <a:r>
              <a:rPr lang="de-DE" dirty="0" smtClean="0"/>
              <a:t>Einmalig einfach in der Abwicklung</a:t>
            </a:r>
            <a:endParaRPr lang="de-DE" dirty="0"/>
          </a:p>
        </p:txBody>
      </p:sp>
      <p:sp>
        <p:nvSpPr>
          <p:cNvPr id="41986" name="Titel 1"/>
          <p:cNvSpPr>
            <a:spLocks noGrp="1"/>
          </p:cNvSpPr>
          <p:nvPr>
            <p:ph type="title"/>
          </p:nvPr>
        </p:nvSpPr>
        <p:spPr>
          <a:xfrm>
            <a:off x="323850" y="-19050"/>
            <a:ext cx="6696422" cy="936625"/>
          </a:xfrm>
        </p:spPr>
        <p:txBody>
          <a:bodyPr/>
          <a:lstStyle/>
          <a:p>
            <a:pPr marL="265113" indent="-265113">
              <a:tabLst>
                <a:tab pos="361950" algn="l"/>
              </a:tabLst>
            </a:pPr>
            <a:r>
              <a:rPr lang="de-DE" dirty="0" smtClean="0"/>
              <a:t>4. HALLESCHE Vorsorge-Schecks</a:t>
            </a:r>
            <a:endParaRPr lang="de-DE" i="1" dirty="0" smtClean="0"/>
          </a:p>
        </p:txBody>
      </p:sp>
      <p:sp>
        <p:nvSpPr>
          <p:cNvPr id="4" name="Fußzeilenplatzhalter 3"/>
          <p:cNvSpPr>
            <a:spLocks noGrp="1"/>
          </p:cNvSpPr>
          <p:nvPr>
            <p:ph type="ftr" sz="quarter" idx="10"/>
          </p:nvPr>
        </p:nvSpPr>
        <p:spPr/>
        <p:txBody>
          <a:bodyPr/>
          <a:lstStyle/>
          <a:p>
            <a:pPr>
              <a:defRPr/>
            </a:pPr>
            <a:r>
              <a:rPr lang="de-DE" dirty="0" smtClean="0"/>
              <a:t> Seite </a:t>
            </a:r>
            <a:fld id="{D2DA53AF-66B6-4601-9F2A-D93FBEDDEFD3}" type="slidenum">
              <a:rPr lang="de-DE" smtClean="0"/>
              <a:pPr>
                <a:defRPr/>
              </a:pPr>
              <a:t>7</a:t>
            </a:fld>
            <a:endParaRPr lang="de-DE" dirty="0"/>
          </a:p>
        </p:txBody>
      </p:sp>
      <p:sp>
        <p:nvSpPr>
          <p:cNvPr id="3" name="Rechteck 2"/>
          <p:cNvSpPr/>
          <p:nvPr/>
        </p:nvSpPr>
        <p:spPr>
          <a:xfrm rot="21289461">
            <a:off x="6062451" y="2096182"/>
            <a:ext cx="3308709" cy="1292662"/>
          </a:xfrm>
          <a:prstGeom prst="rect">
            <a:avLst/>
          </a:prstGeom>
        </p:spPr>
        <p:txBody>
          <a:bodyPr wrap="square">
            <a:spAutoFit/>
          </a:bodyPr>
          <a:lstStyle/>
          <a:p>
            <a:pPr>
              <a:lnSpc>
                <a:spcPct val="130000"/>
              </a:lnSpc>
              <a:spcBef>
                <a:spcPts val="0"/>
              </a:spcBef>
            </a:pPr>
            <a:r>
              <a:rPr lang="de-DE" sz="1500" dirty="0" smtClean="0">
                <a:latin typeface="Segoe Print" panose="02000600000000000000" pitchFamily="2" charset="0"/>
              </a:rPr>
              <a:t>»Die </a:t>
            </a:r>
            <a:r>
              <a:rPr lang="de-DE" sz="1500" dirty="0">
                <a:latin typeface="Segoe Print" panose="02000600000000000000" pitchFamily="2" charset="0"/>
              </a:rPr>
              <a:t>einzige bKV, bei </a:t>
            </a:r>
            <a:r>
              <a:rPr lang="de-DE" sz="1500" dirty="0" smtClean="0">
                <a:latin typeface="Segoe Print" panose="02000600000000000000" pitchFamily="2" charset="0"/>
              </a:rPr>
              <a:t>der</a:t>
            </a:r>
          </a:p>
          <a:p>
            <a:pPr>
              <a:lnSpc>
                <a:spcPct val="130000"/>
              </a:lnSpc>
              <a:spcBef>
                <a:spcPts val="0"/>
              </a:spcBef>
            </a:pPr>
            <a:r>
              <a:rPr lang="de-DE" sz="1500" dirty="0" smtClean="0">
                <a:latin typeface="Segoe Print" panose="02000600000000000000" pitchFamily="2" charset="0"/>
              </a:rPr>
              <a:t>  die </a:t>
            </a:r>
            <a:r>
              <a:rPr lang="de-DE" sz="1500" dirty="0">
                <a:latin typeface="Segoe Print" panose="02000600000000000000" pitchFamily="2" charset="0"/>
              </a:rPr>
              <a:t>Behandlung </a:t>
            </a:r>
            <a:r>
              <a:rPr lang="de-DE" sz="1500" dirty="0" smtClean="0">
                <a:latin typeface="Segoe Print" panose="02000600000000000000" pitchFamily="2" charset="0"/>
              </a:rPr>
              <a:t>schon</a:t>
            </a:r>
          </a:p>
          <a:p>
            <a:pPr>
              <a:lnSpc>
                <a:spcPct val="130000"/>
              </a:lnSpc>
              <a:spcBef>
                <a:spcPts val="0"/>
              </a:spcBef>
            </a:pPr>
            <a:r>
              <a:rPr lang="de-DE" sz="1500" dirty="0" smtClean="0">
                <a:latin typeface="Segoe Print" panose="02000600000000000000" pitchFamily="2" charset="0"/>
              </a:rPr>
              <a:t>   bezahlt ist</a:t>
            </a:r>
            <a:r>
              <a:rPr lang="de-DE" sz="1500" dirty="0">
                <a:latin typeface="Segoe Print" panose="02000600000000000000" pitchFamily="2" charset="0"/>
              </a:rPr>
              <a:t>, bevor </a:t>
            </a:r>
            <a:r>
              <a:rPr lang="de-DE" sz="1500" dirty="0" smtClean="0">
                <a:latin typeface="Segoe Print" panose="02000600000000000000" pitchFamily="2" charset="0"/>
              </a:rPr>
              <a:t>der</a:t>
            </a:r>
          </a:p>
          <a:p>
            <a:pPr>
              <a:lnSpc>
                <a:spcPct val="130000"/>
              </a:lnSpc>
              <a:spcBef>
                <a:spcPts val="0"/>
              </a:spcBef>
            </a:pPr>
            <a:r>
              <a:rPr lang="de-DE" sz="1500" dirty="0" smtClean="0">
                <a:latin typeface="Segoe Print" panose="02000600000000000000" pitchFamily="2" charset="0"/>
              </a:rPr>
              <a:t>  Mitarbeiter </a:t>
            </a:r>
            <a:r>
              <a:rPr lang="de-DE" sz="1500" dirty="0">
                <a:latin typeface="Segoe Print" panose="02000600000000000000" pitchFamily="2" charset="0"/>
              </a:rPr>
              <a:t>zum Arzt geht.«</a:t>
            </a:r>
          </a:p>
        </p:txBody>
      </p:sp>
      <p:sp>
        <p:nvSpPr>
          <p:cNvPr id="14" name="Text Box 4"/>
          <p:cNvSpPr txBox="1">
            <a:spLocks noChangeArrowheads="1"/>
          </p:cNvSpPr>
          <p:nvPr/>
        </p:nvSpPr>
        <p:spPr bwMode="auto">
          <a:xfrm>
            <a:off x="324666" y="5580000"/>
            <a:ext cx="5760000" cy="720000"/>
          </a:xfrm>
          <a:prstGeom prst="rect">
            <a:avLst/>
          </a:prstGeom>
          <a:noFill/>
          <a:ln w="12700">
            <a:solidFill>
              <a:srgbClr val="4E97BE"/>
            </a:solidFill>
            <a:miter lim="800000"/>
            <a:headEnd/>
            <a:tailEnd/>
          </a:ln>
          <a:effectLst/>
          <a:extLst>
            <a:ext uri="{909E8E84-426E-40DD-AFC4-6F175D3DCCD1}">
              <a14:hiddenFill xmlns:a14="http://schemas.microsoft.com/office/drawing/2010/main">
                <a:solidFill>
                  <a:srgbClr val="4E97B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0048" tIns="0" rIns="102029" bIns="0" anchor="ctr"/>
          <a:lstStyle>
            <a:lvl1pPr defTabSz="1236663">
              <a:spcBef>
                <a:spcPct val="0"/>
              </a:spcBef>
              <a:defRPr sz="2400">
                <a:solidFill>
                  <a:schemeClr val="tx1"/>
                </a:solidFill>
                <a:latin typeface="Times" pitchFamily="18" charset="0"/>
              </a:defRPr>
            </a:lvl1pPr>
            <a:lvl2pPr defTabSz="1236663">
              <a:spcBef>
                <a:spcPct val="0"/>
              </a:spcBef>
              <a:defRPr sz="2400">
                <a:solidFill>
                  <a:schemeClr val="tx1"/>
                </a:solidFill>
                <a:latin typeface="Times" pitchFamily="18" charset="0"/>
              </a:defRPr>
            </a:lvl2pPr>
            <a:lvl3pPr marL="912813" defTabSz="1236663">
              <a:spcBef>
                <a:spcPct val="0"/>
              </a:spcBef>
              <a:defRPr sz="2400">
                <a:solidFill>
                  <a:schemeClr val="tx1"/>
                </a:solidFill>
                <a:latin typeface="Times" pitchFamily="18" charset="0"/>
              </a:defRPr>
            </a:lvl3pPr>
            <a:lvl4pPr defTabSz="1236663">
              <a:spcBef>
                <a:spcPct val="0"/>
              </a:spcBef>
              <a:defRPr sz="2400">
                <a:solidFill>
                  <a:schemeClr val="tx1"/>
                </a:solidFill>
                <a:latin typeface="Times" pitchFamily="18" charset="0"/>
              </a:defRPr>
            </a:lvl4pPr>
            <a:lvl5pPr defTabSz="1236663">
              <a:spcBef>
                <a:spcPct val="0"/>
              </a:spcBef>
              <a:defRPr sz="2400">
                <a:solidFill>
                  <a:schemeClr val="tx1"/>
                </a:solidFill>
                <a:latin typeface="Times" pitchFamily="18" charset="0"/>
              </a:defRPr>
            </a:lvl5pPr>
            <a:lvl6pPr defTabSz="1236663" eaLnBrk="0" fontAlgn="base" hangingPunct="0">
              <a:spcBef>
                <a:spcPct val="0"/>
              </a:spcBef>
              <a:spcAft>
                <a:spcPct val="0"/>
              </a:spcAft>
              <a:defRPr sz="2400">
                <a:solidFill>
                  <a:schemeClr val="tx1"/>
                </a:solidFill>
                <a:latin typeface="Times" pitchFamily="18" charset="0"/>
              </a:defRPr>
            </a:lvl6pPr>
            <a:lvl7pPr defTabSz="1236663" eaLnBrk="0" fontAlgn="base" hangingPunct="0">
              <a:spcBef>
                <a:spcPct val="0"/>
              </a:spcBef>
              <a:spcAft>
                <a:spcPct val="0"/>
              </a:spcAft>
              <a:defRPr sz="2400">
                <a:solidFill>
                  <a:schemeClr val="tx1"/>
                </a:solidFill>
                <a:latin typeface="Times" pitchFamily="18" charset="0"/>
              </a:defRPr>
            </a:lvl7pPr>
            <a:lvl8pPr defTabSz="1236663" eaLnBrk="0" fontAlgn="base" hangingPunct="0">
              <a:spcBef>
                <a:spcPct val="0"/>
              </a:spcBef>
              <a:spcAft>
                <a:spcPct val="0"/>
              </a:spcAft>
              <a:defRPr sz="2400">
                <a:solidFill>
                  <a:schemeClr val="tx1"/>
                </a:solidFill>
                <a:latin typeface="Times" pitchFamily="18" charset="0"/>
              </a:defRPr>
            </a:lvl8pPr>
            <a:lvl9pPr defTabSz="1236663" eaLnBrk="0" fontAlgn="base" hangingPunct="0">
              <a:spcBef>
                <a:spcPct val="0"/>
              </a:spcBef>
              <a:spcAft>
                <a:spcPct val="0"/>
              </a:spcAft>
              <a:defRPr sz="2400">
                <a:solidFill>
                  <a:schemeClr val="tx1"/>
                </a:solidFill>
                <a:latin typeface="Times" pitchFamily="18" charset="0"/>
              </a:defRPr>
            </a:lvl9pPr>
          </a:lstStyle>
          <a:p>
            <a:r>
              <a:rPr lang="de-DE" sz="1800" dirty="0">
                <a:latin typeface="Times New Roman" panose="02020603050405020304" pitchFamily="18" charset="0"/>
                <a:cs typeface="Times New Roman" panose="02020603050405020304" pitchFamily="18" charset="0"/>
              </a:rPr>
              <a:t>Mit </a:t>
            </a:r>
            <a:r>
              <a:rPr lang="de-DE" sz="1800" dirty="0" smtClean="0">
                <a:latin typeface="Times New Roman" panose="02020603050405020304" pitchFamily="18" charset="0"/>
                <a:cs typeface="Times New Roman" panose="02020603050405020304" pitchFamily="18" charset="0"/>
              </a:rPr>
              <a:t>innovativen Vorsorge-Schecks halten </a:t>
            </a:r>
            <a:r>
              <a:rPr lang="de-DE" sz="1800" dirty="0">
                <a:latin typeface="Times New Roman" panose="02020603050405020304" pitchFamily="18" charset="0"/>
                <a:cs typeface="Times New Roman" panose="02020603050405020304" pitchFamily="18" charset="0"/>
              </a:rPr>
              <a:t>Sie bei Ihren Firmenkunden einen echten Trumpf in der Hand!</a:t>
            </a:r>
          </a:p>
        </p:txBody>
      </p:sp>
      <p:pic>
        <p:nvPicPr>
          <p:cNvPr id="579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293096"/>
            <a:ext cx="2416744" cy="1975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711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124744"/>
            <a:ext cx="8496944" cy="5249862"/>
          </a:xfrm>
        </p:spPr>
        <p:txBody>
          <a:bodyPr/>
          <a:lstStyle/>
          <a:p>
            <a:r>
              <a:rPr lang="de-DE" dirty="0"/>
              <a:t>NEU: 3 weitere Tarife mit Vorsorge-Schecks</a:t>
            </a:r>
          </a:p>
          <a:p>
            <a:pPr marL="266700" lvl="1" indent="-261938"/>
            <a:r>
              <a:rPr lang="de-DE" dirty="0" smtClean="0"/>
              <a:t>Schecks gibt es für wichtige Vorsorgeuntersuchungen, die über die gesetzliche Absicherung hinausgehen</a:t>
            </a:r>
            <a:endParaRPr lang="de-DE" dirty="0"/>
          </a:p>
          <a:p>
            <a:pPr marL="266700" lvl="1" indent="-261938"/>
            <a:r>
              <a:rPr lang="de-DE" dirty="0"/>
              <a:t>Leistungen sind nach Alter </a:t>
            </a:r>
            <a:r>
              <a:rPr lang="de-DE" dirty="0" smtClean="0"/>
              <a:t>gestaffelt – bereits </a:t>
            </a:r>
            <a:r>
              <a:rPr lang="de-DE" dirty="0"/>
              <a:t>ab dem 17. Lebensjahr</a:t>
            </a:r>
          </a:p>
          <a:p>
            <a:pPr marL="266700" lvl="1" indent="-261938"/>
            <a:r>
              <a:rPr lang="de-DE" dirty="0" smtClean="0"/>
              <a:t>Passend für gesetzlich </a:t>
            </a:r>
            <a:r>
              <a:rPr lang="de-DE" b="1" dirty="0" smtClean="0"/>
              <a:t>und</a:t>
            </a:r>
            <a:r>
              <a:rPr lang="de-DE" dirty="0" smtClean="0"/>
              <a:t> privat versicherte Mitarbeiter</a:t>
            </a:r>
          </a:p>
        </p:txBody>
      </p:sp>
      <p:sp>
        <p:nvSpPr>
          <p:cNvPr id="5" name="Fußzeilenplatzhalter 3"/>
          <p:cNvSpPr>
            <a:spLocks noGrp="1"/>
          </p:cNvSpPr>
          <p:nvPr>
            <p:ph type="ftr" sz="quarter" idx="10"/>
          </p:nvPr>
        </p:nvSpPr>
        <p:spPr/>
        <p:txBody>
          <a:bodyPr/>
          <a:lstStyle/>
          <a:p>
            <a:r>
              <a:rPr lang="de-DE" dirty="0"/>
              <a:t> Seite </a:t>
            </a:r>
            <a:fld id="{89257AA5-1BEA-4E1A-8432-1AE29990A43A}" type="slidenum">
              <a:rPr lang="de-DE"/>
              <a:pPr/>
              <a:t>8</a:t>
            </a:fld>
            <a:endParaRPr lang="de-DE" dirty="0"/>
          </a:p>
        </p:txBody>
      </p:sp>
      <p:sp>
        <p:nvSpPr>
          <p:cNvPr id="585730" name="Rectangle 2"/>
          <p:cNvSpPr>
            <a:spLocks noGrp="1" noChangeArrowheads="1"/>
          </p:cNvSpPr>
          <p:nvPr>
            <p:ph type="title"/>
          </p:nvPr>
        </p:nvSpPr>
        <p:spPr/>
        <p:txBody>
          <a:bodyPr/>
          <a:lstStyle/>
          <a:p>
            <a:r>
              <a:rPr lang="de-DE" dirty="0"/>
              <a:t>4. HALLESCHE Vorsorge-Schecks</a:t>
            </a:r>
          </a:p>
        </p:txBody>
      </p:sp>
      <p:sp>
        <p:nvSpPr>
          <p:cNvPr id="17" name="Textfeld 16"/>
          <p:cNvSpPr txBox="1"/>
          <p:nvPr/>
        </p:nvSpPr>
        <p:spPr>
          <a:xfrm>
            <a:off x="633779" y="4523706"/>
            <a:ext cx="6552000" cy="648000"/>
          </a:xfrm>
          <a:prstGeom prst="rect">
            <a:avLst/>
          </a:prstGeom>
          <a:solidFill>
            <a:srgbClr val="2E77A1"/>
          </a:solidFill>
          <a:ln w="19050">
            <a:noFill/>
          </a:ln>
        </p:spPr>
        <p:txBody>
          <a:bodyPr wrap="square" rtlCol="0" anchor="ctr">
            <a:noAutofit/>
          </a:bodyPr>
          <a:lstStyle/>
          <a:p>
            <a:pPr marL="179388">
              <a:tabLst>
                <a:tab pos="177800" algn="l"/>
              </a:tabLst>
            </a:pPr>
            <a:r>
              <a:rPr lang="de-DE" sz="1400" b="1" dirty="0" smtClean="0">
                <a:solidFill>
                  <a:schemeClr val="bg1"/>
                </a:solidFill>
              </a:rPr>
              <a:t>VORSORGE</a:t>
            </a:r>
            <a:r>
              <a:rPr lang="de-DE" sz="800" b="1" dirty="0">
                <a:solidFill>
                  <a:schemeClr val="bg1"/>
                </a:solidFill>
              </a:rPr>
              <a:t> </a:t>
            </a:r>
            <a:r>
              <a:rPr lang="de-DE" sz="1400" b="1" i="1" dirty="0" smtClean="0">
                <a:solidFill>
                  <a:schemeClr val="bg1"/>
                </a:solidFill>
              </a:rPr>
              <a:t>Erschöpfungs-Prophylaxe</a:t>
            </a:r>
            <a:endParaRPr lang="de-DE" sz="1400" b="1" dirty="0">
              <a:solidFill>
                <a:schemeClr val="bg1"/>
              </a:solidFill>
            </a:endParaRPr>
          </a:p>
          <a:p>
            <a:pPr marL="179388">
              <a:spcBef>
                <a:spcPts val="0"/>
              </a:spcBef>
              <a:tabLst>
                <a:tab pos="177800" algn="l"/>
              </a:tabLst>
            </a:pPr>
            <a:r>
              <a:rPr lang="de-DE" sz="1200" dirty="0" smtClean="0">
                <a:solidFill>
                  <a:schemeClr val="bg1"/>
                </a:solidFill>
              </a:rPr>
              <a:t>für ein </a:t>
            </a:r>
            <a:r>
              <a:rPr lang="de-DE" sz="1200" b="1" dirty="0" smtClean="0">
                <a:solidFill>
                  <a:schemeClr val="bg1"/>
                </a:solidFill>
              </a:rPr>
              <a:t>Entspannungsprogramm</a:t>
            </a:r>
            <a:r>
              <a:rPr lang="de-DE" sz="1200" dirty="0">
                <a:solidFill>
                  <a:schemeClr val="bg1"/>
                </a:solidFill>
              </a:rPr>
              <a:t> </a:t>
            </a:r>
            <a:r>
              <a:rPr lang="de-DE" sz="1200" dirty="0" smtClean="0">
                <a:solidFill>
                  <a:schemeClr val="bg1"/>
                </a:solidFill>
              </a:rPr>
              <a:t>mit Ermittlung </a:t>
            </a:r>
            <a:r>
              <a:rPr lang="de-DE" sz="1200" dirty="0">
                <a:solidFill>
                  <a:schemeClr val="bg1"/>
                </a:solidFill>
              </a:rPr>
              <a:t>der persönlichen </a:t>
            </a:r>
            <a:r>
              <a:rPr lang="de-DE" sz="1200" dirty="0" smtClean="0">
                <a:solidFill>
                  <a:schemeClr val="bg1"/>
                </a:solidFill>
              </a:rPr>
              <a:t>Erschöpfungssituation und Coaching für </a:t>
            </a:r>
            <a:r>
              <a:rPr lang="de-DE" sz="1400" dirty="0" smtClean="0">
                <a:solidFill>
                  <a:schemeClr val="bg1"/>
                </a:solidFill>
              </a:rPr>
              <a:t>3,40 €</a:t>
            </a:r>
            <a:r>
              <a:rPr lang="de-DE" sz="1200" dirty="0" smtClean="0">
                <a:solidFill>
                  <a:schemeClr val="bg1"/>
                </a:solidFill>
              </a:rPr>
              <a:t> pro Mitarbeiter und Monat</a:t>
            </a:r>
            <a:endParaRPr lang="de-DE" sz="1200" dirty="0">
              <a:solidFill>
                <a:schemeClr val="bg1"/>
              </a:solidFill>
            </a:endParaRPr>
          </a:p>
        </p:txBody>
      </p:sp>
      <p:sp>
        <p:nvSpPr>
          <p:cNvPr id="18" name="Textfeld 17"/>
          <p:cNvSpPr txBox="1"/>
          <p:nvPr/>
        </p:nvSpPr>
        <p:spPr>
          <a:xfrm>
            <a:off x="633779" y="5532052"/>
            <a:ext cx="6552000" cy="648000"/>
          </a:xfrm>
          <a:prstGeom prst="rect">
            <a:avLst/>
          </a:prstGeom>
          <a:solidFill>
            <a:srgbClr val="2E77A1"/>
          </a:solidFill>
          <a:ln w="19050">
            <a:noFill/>
          </a:ln>
        </p:spPr>
        <p:txBody>
          <a:bodyPr wrap="square" rtlCol="0" anchor="ctr">
            <a:noAutofit/>
          </a:bodyPr>
          <a:lstStyle/>
          <a:p>
            <a:pPr marL="179388">
              <a:spcBef>
                <a:spcPts val="0"/>
              </a:spcBef>
            </a:pPr>
            <a:r>
              <a:rPr lang="de-DE" sz="1400" b="1" dirty="0" smtClean="0">
                <a:solidFill>
                  <a:srgbClr val="FFDE46"/>
                </a:solidFill>
              </a:rPr>
              <a:t>VORSORGE</a:t>
            </a:r>
            <a:r>
              <a:rPr lang="de-DE" sz="800" b="1" dirty="0">
                <a:solidFill>
                  <a:srgbClr val="FFDE46"/>
                </a:solidFill>
              </a:rPr>
              <a:t> </a:t>
            </a:r>
            <a:r>
              <a:rPr lang="de-DE" sz="1400" b="1" i="1" dirty="0" smtClean="0">
                <a:solidFill>
                  <a:srgbClr val="FFDE46"/>
                </a:solidFill>
              </a:rPr>
              <a:t>Premium – </a:t>
            </a:r>
            <a:r>
              <a:rPr lang="de-DE" sz="1400" b="1" dirty="0" smtClean="0">
                <a:solidFill>
                  <a:srgbClr val="FFDE46"/>
                </a:solidFill>
              </a:rPr>
              <a:t>Das besondere Extra für Mitarbeiter!</a:t>
            </a:r>
            <a:endParaRPr lang="de-DE" sz="1400" b="1" dirty="0">
              <a:solidFill>
                <a:srgbClr val="FFDE46"/>
              </a:solidFill>
            </a:endParaRPr>
          </a:p>
          <a:p>
            <a:pPr marL="179388">
              <a:spcBef>
                <a:spcPts val="0"/>
              </a:spcBef>
            </a:pPr>
            <a:r>
              <a:rPr lang="de-DE" sz="1200" dirty="0" smtClean="0">
                <a:solidFill>
                  <a:srgbClr val="FFDE46"/>
                </a:solidFill>
              </a:rPr>
              <a:t>für einen umfassenden </a:t>
            </a:r>
            <a:r>
              <a:rPr lang="de-DE" sz="1200" b="1" dirty="0" smtClean="0">
                <a:solidFill>
                  <a:srgbClr val="FFDE46"/>
                </a:solidFill>
              </a:rPr>
              <a:t>Ganztages-Check-up </a:t>
            </a:r>
            <a:r>
              <a:rPr lang="de-DE" sz="1200" dirty="0" smtClean="0">
                <a:solidFill>
                  <a:srgbClr val="FFDE46"/>
                </a:solidFill>
              </a:rPr>
              <a:t>für </a:t>
            </a:r>
            <a:r>
              <a:rPr lang="de-DE" sz="1400" dirty="0" smtClean="0">
                <a:solidFill>
                  <a:srgbClr val="FFDE46"/>
                </a:solidFill>
              </a:rPr>
              <a:t>49,02 €</a:t>
            </a:r>
            <a:r>
              <a:rPr lang="de-DE" sz="1200" dirty="0" smtClean="0">
                <a:solidFill>
                  <a:srgbClr val="FFDE46"/>
                </a:solidFill>
              </a:rPr>
              <a:t> pro Mitarbeiter und Monat</a:t>
            </a:r>
            <a:endParaRPr lang="de-DE" sz="1200" dirty="0">
              <a:solidFill>
                <a:srgbClr val="FFDE46"/>
              </a:solidFill>
            </a:endParaRPr>
          </a:p>
        </p:txBody>
      </p:sp>
      <p:sp>
        <p:nvSpPr>
          <p:cNvPr id="19" name="Textfeld 18"/>
          <p:cNvSpPr txBox="1"/>
          <p:nvPr/>
        </p:nvSpPr>
        <p:spPr>
          <a:xfrm>
            <a:off x="641316" y="3033237"/>
            <a:ext cx="6552000" cy="648000"/>
          </a:xfrm>
          <a:prstGeom prst="rect">
            <a:avLst/>
          </a:prstGeom>
          <a:solidFill>
            <a:srgbClr val="2E77A1"/>
          </a:solidFill>
          <a:ln w="19050">
            <a:noFill/>
          </a:ln>
        </p:spPr>
        <p:txBody>
          <a:bodyPr wrap="square" rtlCol="0" anchor="ctr">
            <a:noAutofit/>
          </a:bodyPr>
          <a:lstStyle/>
          <a:p>
            <a:pPr marL="179388"/>
            <a:r>
              <a:rPr lang="de-DE" sz="1400" b="1" dirty="0" smtClean="0">
                <a:solidFill>
                  <a:schemeClr val="bg1"/>
                </a:solidFill>
              </a:rPr>
              <a:t>VORSORGE</a:t>
            </a:r>
            <a:r>
              <a:rPr lang="de-DE" sz="500" b="1" dirty="0" smtClean="0">
                <a:solidFill>
                  <a:schemeClr val="bg1"/>
                </a:solidFill>
              </a:rPr>
              <a:t> </a:t>
            </a:r>
            <a:r>
              <a:rPr lang="de-DE" sz="1400" b="1" i="1" dirty="0" smtClean="0">
                <a:solidFill>
                  <a:schemeClr val="bg1"/>
                </a:solidFill>
              </a:rPr>
              <a:t>plus</a:t>
            </a:r>
            <a:endParaRPr lang="de-DE" sz="1400" b="1" dirty="0">
              <a:solidFill>
                <a:schemeClr val="bg1"/>
              </a:solidFill>
            </a:endParaRPr>
          </a:p>
          <a:p>
            <a:pPr marL="179388">
              <a:spcBef>
                <a:spcPts val="0"/>
              </a:spcBef>
            </a:pPr>
            <a:r>
              <a:rPr lang="de-DE" sz="1200" dirty="0" smtClean="0">
                <a:solidFill>
                  <a:schemeClr val="bg1"/>
                </a:solidFill>
              </a:rPr>
              <a:t>für wichtige </a:t>
            </a:r>
            <a:r>
              <a:rPr lang="de-DE" sz="1200" b="1" dirty="0" smtClean="0">
                <a:solidFill>
                  <a:schemeClr val="bg1"/>
                </a:solidFill>
              </a:rPr>
              <a:t>Vorsorgeuntersuchungen </a:t>
            </a:r>
            <a:r>
              <a:rPr lang="de-DE" sz="1200" dirty="0" smtClean="0">
                <a:solidFill>
                  <a:schemeClr val="bg1"/>
                </a:solidFill>
              </a:rPr>
              <a:t>ab </a:t>
            </a:r>
            <a:r>
              <a:rPr lang="de-DE" sz="1400" dirty="0">
                <a:solidFill>
                  <a:schemeClr val="bg1"/>
                </a:solidFill>
              </a:rPr>
              <a:t>9,70 € </a:t>
            </a:r>
            <a:r>
              <a:rPr lang="de-DE" sz="1200" dirty="0">
                <a:solidFill>
                  <a:schemeClr val="bg1"/>
                </a:solidFill>
              </a:rPr>
              <a:t>pro Mitarbeiter und Monat</a:t>
            </a:r>
          </a:p>
        </p:txBody>
      </p:sp>
      <p:sp>
        <p:nvSpPr>
          <p:cNvPr id="20" name="Textfeld 19"/>
          <p:cNvSpPr txBox="1"/>
          <p:nvPr/>
        </p:nvSpPr>
        <p:spPr>
          <a:xfrm>
            <a:off x="633779" y="3781855"/>
            <a:ext cx="6552000" cy="648000"/>
          </a:xfrm>
          <a:prstGeom prst="rect">
            <a:avLst/>
          </a:prstGeom>
          <a:solidFill>
            <a:srgbClr val="2E77A1"/>
          </a:solidFill>
          <a:ln w="19050">
            <a:noFill/>
          </a:ln>
        </p:spPr>
        <p:txBody>
          <a:bodyPr wrap="square" rtlCol="0" anchor="ctr">
            <a:noAutofit/>
          </a:bodyPr>
          <a:lstStyle/>
          <a:p>
            <a:pPr marL="179388"/>
            <a:r>
              <a:rPr lang="de-DE" sz="1400" b="1" dirty="0" smtClean="0">
                <a:solidFill>
                  <a:schemeClr val="bg1"/>
                </a:solidFill>
              </a:rPr>
              <a:t>VORSORGE</a:t>
            </a:r>
            <a:r>
              <a:rPr lang="de-DE" sz="800" b="1" dirty="0">
                <a:solidFill>
                  <a:schemeClr val="bg1"/>
                </a:solidFill>
              </a:rPr>
              <a:t> </a:t>
            </a:r>
            <a:r>
              <a:rPr lang="de-DE" sz="1400" b="1" i="1" dirty="0" smtClean="0">
                <a:solidFill>
                  <a:schemeClr val="bg1"/>
                </a:solidFill>
              </a:rPr>
              <a:t>Zahn-Prophylaxe</a:t>
            </a:r>
            <a:endParaRPr lang="de-DE" sz="1400" b="1" dirty="0">
              <a:solidFill>
                <a:schemeClr val="bg1"/>
              </a:solidFill>
            </a:endParaRPr>
          </a:p>
          <a:p>
            <a:pPr marL="179388">
              <a:spcBef>
                <a:spcPts val="0"/>
              </a:spcBef>
            </a:pPr>
            <a:r>
              <a:rPr lang="de-DE" sz="1200" dirty="0">
                <a:solidFill>
                  <a:schemeClr val="bg1"/>
                </a:solidFill>
              </a:rPr>
              <a:t>für eine </a:t>
            </a:r>
            <a:r>
              <a:rPr lang="de-DE" sz="1200" b="1" dirty="0">
                <a:solidFill>
                  <a:schemeClr val="bg1"/>
                </a:solidFill>
              </a:rPr>
              <a:t>Professionelle </a:t>
            </a:r>
            <a:r>
              <a:rPr lang="de-DE" sz="1200" b="1" dirty="0" smtClean="0">
                <a:solidFill>
                  <a:schemeClr val="bg1"/>
                </a:solidFill>
              </a:rPr>
              <a:t>Zahnreinigung </a:t>
            </a:r>
            <a:r>
              <a:rPr lang="de-DE" sz="1200" dirty="0" smtClean="0">
                <a:solidFill>
                  <a:schemeClr val="bg1"/>
                </a:solidFill>
              </a:rPr>
              <a:t>für </a:t>
            </a:r>
            <a:r>
              <a:rPr lang="de-DE" sz="1400" dirty="0">
                <a:solidFill>
                  <a:schemeClr val="bg1"/>
                </a:solidFill>
              </a:rPr>
              <a:t>7,97 € </a:t>
            </a:r>
            <a:r>
              <a:rPr lang="de-DE" sz="1200" dirty="0">
                <a:solidFill>
                  <a:schemeClr val="bg1"/>
                </a:solidFill>
              </a:rPr>
              <a:t>pro Mitarbeiter und Monat</a:t>
            </a:r>
          </a:p>
        </p:txBody>
      </p:sp>
      <p:sp>
        <p:nvSpPr>
          <p:cNvPr id="22" name="Stern mit 16 Zacken 21"/>
          <p:cNvSpPr/>
          <p:nvPr/>
        </p:nvSpPr>
        <p:spPr bwMode="auto">
          <a:xfrm>
            <a:off x="324155" y="5469440"/>
            <a:ext cx="534471" cy="516343"/>
          </a:xfrm>
          <a:prstGeom prst="star16">
            <a:avLst/>
          </a:prstGeom>
          <a:solidFill>
            <a:srgbClr val="E23E21"/>
          </a:solidFill>
          <a:ln w="12700"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marL="0" marR="0" indent="1588" algn="ctr" defTabSz="857250" rtl="0" eaLnBrk="0" fontAlgn="base" latinLnBrk="0" hangingPunct="0">
              <a:lnSpc>
                <a:spcPct val="100000"/>
              </a:lnSpc>
              <a:spcBef>
                <a:spcPct val="50000"/>
              </a:spcBef>
              <a:spcAft>
                <a:spcPct val="0"/>
              </a:spcAft>
              <a:buClr>
                <a:schemeClr val="accent1"/>
              </a:buClr>
              <a:buSzTx/>
              <a:buFont typeface="Times New Roman" pitchFamily="18" charset="0"/>
              <a:buNone/>
              <a:tabLst/>
            </a:pPr>
            <a:r>
              <a:rPr lang="de-DE" sz="1150" b="1" spc="-100" dirty="0">
                <a:solidFill>
                  <a:schemeClr val="bg1"/>
                </a:solidFill>
              </a:rPr>
              <a:t>NEU</a:t>
            </a:r>
          </a:p>
        </p:txBody>
      </p:sp>
      <p:sp>
        <p:nvSpPr>
          <p:cNvPr id="23" name="Stern mit 16 Zacken 22"/>
          <p:cNvSpPr/>
          <p:nvPr/>
        </p:nvSpPr>
        <p:spPr bwMode="auto">
          <a:xfrm>
            <a:off x="324154" y="4422670"/>
            <a:ext cx="534471" cy="516343"/>
          </a:xfrm>
          <a:prstGeom prst="star16">
            <a:avLst/>
          </a:prstGeom>
          <a:solidFill>
            <a:srgbClr val="E23E21"/>
          </a:solidFill>
          <a:ln w="12700"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marL="0" marR="0" indent="1588" algn="ctr" defTabSz="857250" rtl="0" eaLnBrk="0" fontAlgn="base" latinLnBrk="0" hangingPunct="0">
              <a:lnSpc>
                <a:spcPct val="100000"/>
              </a:lnSpc>
              <a:spcBef>
                <a:spcPct val="50000"/>
              </a:spcBef>
              <a:spcAft>
                <a:spcPct val="0"/>
              </a:spcAft>
              <a:buClr>
                <a:schemeClr val="accent1"/>
              </a:buClr>
              <a:buSzTx/>
              <a:buFont typeface="Times New Roman" pitchFamily="18" charset="0"/>
              <a:buNone/>
              <a:tabLst/>
            </a:pPr>
            <a:r>
              <a:rPr lang="de-DE" sz="1150" b="1" spc="-100" dirty="0">
                <a:solidFill>
                  <a:schemeClr val="bg1"/>
                </a:solidFill>
              </a:rPr>
              <a:t>NEU</a:t>
            </a:r>
          </a:p>
        </p:txBody>
      </p:sp>
      <p:sp>
        <p:nvSpPr>
          <p:cNvPr id="24" name="Stern mit 16 Zacken 23"/>
          <p:cNvSpPr/>
          <p:nvPr/>
        </p:nvSpPr>
        <p:spPr bwMode="auto">
          <a:xfrm>
            <a:off x="324153" y="3682974"/>
            <a:ext cx="534471" cy="516343"/>
          </a:xfrm>
          <a:prstGeom prst="star16">
            <a:avLst/>
          </a:prstGeom>
          <a:solidFill>
            <a:srgbClr val="E23E21"/>
          </a:solidFill>
          <a:ln w="12700"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marL="0" marR="0" indent="1588" algn="ctr" defTabSz="857250" rtl="0" eaLnBrk="0" fontAlgn="base" latinLnBrk="0" hangingPunct="0">
              <a:lnSpc>
                <a:spcPct val="100000"/>
              </a:lnSpc>
              <a:spcBef>
                <a:spcPct val="50000"/>
              </a:spcBef>
              <a:spcAft>
                <a:spcPct val="0"/>
              </a:spcAft>
              <a:buClr>
                <a:schemeClr val="accent1"/>
              </a:buClr>
              <a:buSzTx/>
              <a:buFont typeface="Times New Roman" pitchFamily="18" charset="0"/>
              <a:buNone/>
              <a:tabLst/>
            </a:pPr>
            <a:r>
              <a:rPr lang="de-DE" sz="1150" b="1" spc="-100" dirty="0">
                <a:solidFill>
                  <a:schemeClr val="bg1"/>
                </a:solidFill>
              </a:rPr>
              <a:t>NEU</a:t>
            </a:r>
          </a:p>
        </p:txBody>
      </p:sp>
      <p:pic>
        <p:nvPicPr>
          <p:cNvPr id="25" name="Picture 1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406370" flipH="1" flipV="1">
            <a:off x="7234773" y="5469794"/>
            <a:ext cx="753286" cy="530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feld 25"/>
          <p:cNvSpPr txBox="1"/>
          <p:nvPr/>
        </p:nvSpPr>
        <p:spPr>
          <a:xfrm rot="21106149">
            <a:off x="7184275" y="5784095"/>
            <a:ext cx="1997438" cy="692497"/>
          </a:xfrm>
          <a:prstGeom prst="rect">
            <a:avLst/>
          </a:prstGeom>
        </p:spPr>
        <p:txBody>
          <a:bodyPr wrap="square">
            <a:spAutoFit/>
          </a:bodyPr>
          <a:lstStyle>
            <a:defPPr>
              <a:defRPr lang="en-US"/>
            </a:defPPr>
            <a:lvl1pPr>
              <a:lnSpc>
                <a:spcPct val="130000"/>
              </a:lnSpc>
              <a:spcBef>
                <a:spcPts val="0"/>
              </a:spcBef>
              <a:defRPr sz="1500">
                <a:latin typeface="Segoe Print" panose="02000600000000000000" pitchFamily="2" charset="0"/>
              </a:defRPr>
            </a:lvl1pPr>
          </a:lstStyle>
          <a:p>
            <a:r>
              <a:rPr lang="de-DE" dirty="0" smtClean="0"/>
              <a:t>  In </a:t>
            </a:r>
            <a:r>
              <a:rPr lang="de-DE" dirty="0"/>
              <a:t>Kooperation</a:t>
            </a:r>
          </a:p>
          <a:p>
            <a:r>
              <a:rPr lang="de-DE" dirty="0"/>
              <a:t>mit </a:t>
            </a:r>
            <a:r>
              <a:rPr lang="de-DE" dirty="0" err="1" smtClean="0"/>
              <a:t>ias</a:t>
            </a:r>
            <a:r>
              <a:rPr lang="de-DE" dirty="0"/>
              <a:t> PREVENT</a:t>
            </a:r>
          </a:p>
        </p:txBody>
      </p:sp>
      <p:pic>
        <p:nvPicPr>
          <p:cNvPr id="27" name="Picture 1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627285" flipH="1">
            <a:off x="7228043" y="4721788"/>
            <a:ext cx="784743" cy="552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Gerade Verbindung 3"/>
          <p:cNvCxnSpPr/>
          <p:nvPr/>
        </p:nvCxnSpPr>
        <p:spPr bwMode="auto">
          <a:xfrm>
            <a:off x="633779" y="5358702"/>
            <a:ext cx="6527350" cy="0"/>
          </a:xfrm>
          <a:prstGeom prst="line">
            <a:avLst/>
          </a:prstGeom>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B6E2F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feld 20"/>
          <p:cNvSpPr txBox="1"/>
          <p:nvPr/>
        </p:nvSpPr>
        <p:spPr>
          <a:xfrm rot="21106149">
            <a:off x="7359572" y="4022397"/>
            <a:ext cx="1997438" cy="692497"/>
          </a:xfrm>
          <a:prstGeom prst="rect">
            <a:avLst/>
          </a:prstGeom>
        </p:spPr>
        <p:txBody>
          <a:bodyPr wrap="square">
            <a:spAutoFit/>
          </a:bodyPr>
          <a:lstStyle>
            <a:defPPr>
              <a:defRPr lang="en-US"/>
            </a:defPPr>
            <a:lvl1pPr>
              <a:lnSpc>
                <a:spcPct val="130000"/>
              </a:lnSpc>
              <a:spcBef>
                <a:spcPts val="0"/>
              </a:spcBef>
              <a:defRPr sz="1500">
                <a:latin typeface="Segoe Print" panose="02000600000000000000" pitchFamily="2" charset="0"/>
              </a:defRPr>
            </a:lvl1pPr>
          </a:lstStyle>
          <a:p>
            <a:r>
              <a:rPr lang="de-DE" dirty="0"/>
              <a:t>In </a:t>
            </a:r>
            <a:r>
              <a:rPr lang="de-DE" dirty="0" smtClean="0"/>
              <a:t>Kooperation</a:t>
            </a:r>
          </a:p>
          <a:p>
            <a:r>
              <a:rPr lang="de-DE" dirty="0" smtClean="0"/>
              <a:t> mit </a:t>
            </a:r>
            <a:r>
              <a:rPr lang="de-DE" dirty="0" err="1" smtClean="0"/>
              <a:t>almeda</a:t>
            </a:r>
            <a:endParaRPr lang="de-DE" dirty="0"/>
          </a:p>
        </p:txBody>
      </p:sp>
    </p:spTree>
    <p:extLst>
      <p:ext uri="{BB962C8B-B14F-4D97-AF65-F5344CB8AC3E}">
        <p14:creationId xmlns:p14="http://schemas.microsoft.com/office/powerpoint/2010/main" val="3618693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7854" y="2551651"/>
            <a:ext cx="5726474" cy="3887562"/>
          </a:xfrm>
          <a:prstGeom prst="corner">
            <a:avLst>
              <a:gd name="adj1" fmla="val 68114"/>
              <a:gd name="adj2" fmla="val 7671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Inhaltsplatzhalter 1"/>
          <p:cNvSpPr>
            <a:spLocks noGrp="1"/>
          </p:cNvSpPr>
          <p:nvPr>
            <p:ph idx="1"/>
          </p:nvPr>
        </p:nvSpPr>
        <p:spPr/>
        <p:txBody>
          <a:bodyPr/>
          <a:lstStyle/>
          <a:p>
            <a:r>
              <a:rPr lang="de-DE" dirty="0" smtClean="0"/>
              <a:t>Abwicklung: Einmalig einfach!</a:t>
            </a:r>
            <a:endParaRPr lang="de-DE" dirty="0"/>
          </a:p>
          <a:p>
            <a:pPr lvl="1"/>
            <a:r>
              <a:rPr lang="de-DE" dirty="0" smtClean="0"/>
              <a:t>Versand von </a:t>
            </a:r>
            <a:r>
              <a:rPr lang="de-DE" dirty="0"/>
              <a:t>Vorsorge-Schecks:</a:t>
            </a:r>
          </a:p>
          <a:p>
            <a:pPr lvl="2"/>
            <a:r>
              <a:rPr lang="de-DE" dirty="0"/>
              <a:t>Die Mitarbeiter erhalten im Turnus </a:t>
            </a:r>
            <a:r>
              <a:rPr lang="de-DE" dirty="0" smtClean="0"/>
              <a:t>von 2 </a:t>
            </a:r>
            <a:r>
              <a:rPr lang="de-DE" dirty="0"/>
              <a:t>Jahren ihre persönlichen </a:t>
            </a:r>
            <a:r>
              <a:rPr lang="de-DE" dirty="0" smtClean="0"/>
              <a:t>Vorsorge-Schecks</a:t>
            </a:r>
          </a:p>
          <a:p>
            <a:pPr lvl="2"/>
            <a:r>
              <a:rPr lang="de-DE" dirty="0" smtClean="0"/>
              <a:t>Der </a:t>
            </a:r>
            <a:r>
              <a:rPr lang="de-DE" dirty="0"/>
              <a:t>Arzt rechnet die versicherte </a:t>
            </a:r>
            <a:r>
              <a:rPr lang="de-DE" dirty="0" smtClean="0"/>
              <a:t>Leistung direkt </a:t>
            </a:r>
            <a:r>
              <a:rPr lang="de-DE" dirty="0"/>
              <a:t>über den Vorsorge-Scheck mit </a:t>
            </a:r>
            <a:r>
              <a:rPr lang="de-DE" dirty="0" smtClean="0"/>
              <a:t>der</a:t>
            </a:r>
          </a:p>
          <a:p>
            <a:pPr marL="449263" lvl="2" indent="0">
              <a:buNone/>
            </a:pPr>
            <a:r>
              <a:rPr lang="de-DE" dirty="0" smtClean="0"/>
              <a:t>HALLESCHE ab</a:t>
            </a:r>
            <a:endParaRPr lang="de-DE" dirty="0"/>
          </a:p>
        </p:txBody>
      </p:sp>
      <p:sp>
        <p:nvSpPr>
          <p:cNvPr id="5" name="Fußzeilenplatzhalter 3"/>
          <p:cNvSpPr>
            <a:spLocks noGrp="1"/>
          </p:cNvSpPr>
          <p:nvPr>
            <p:ph type="ftr" sz="quarter" idx="10"/>
          </p:nvPr>
        </p:nvSpPr>
        <p:spPr/>
        <p:txBody>
          <a:bodyPr/>
          <a:lstStyle/>
          <a:p>
            <a:r>
              <a:rPr lang="de-DE" dirty="0"/>
              <a:t> Seite </a:t>
            </a:r>
            <a:fld id="{89257AA5-1BEA-4E1A-8432-1AE29990A43A}" type="slidenum">
              <a:rPr lang="de-DE"/>
              <a:pPr/>
              <a:t>9</a:t>
            </a:fld>
            <a:endParaRPr lang="de-DE" dirty="0"/>
          </a:p>
        </p:txBody>
      </p:sp>
      <p:sp>
        <p:nvSpPr>
          <p:cNvPr id="585730" name="Rectangle 2"/>
          <p:cNvSpPr>
            <a:spLocks noGrp="1" noChangeArrowheads="1"/>
          </p:cNvSpPr>
          <p:nvPr>
            <p:ph type="title"/>
          </p:nvPr>
        </p:nvSpPr>
        <p:spPr/>
        <p:txBody>
          <a:bodyPr/>
          <a:lstStyle/>
          <a:p>
            <a:r>
              <a:rPr lang="de-DE" dirty="0"/>
              <a:t>4. HALLESCHE Vorsorge-Schecks</a:t>
            </a:r>
          </a:p>
        </p:txBody>
      </p:sp>
      <p:sp>
        <p:nvSpPr>
          <p:cNvPr id="7" name="Textfeld 6"/>
          <p:cNvSpPr txBox="1"/>
          <p:nvPr/>
        </p:nvSpPr>
        <p:spPr>
          <a:xfrm>
            <a:off x="5260242" y="5971065"/>
            <a:ext cx="1397962" cy="353943"/>
          </a:xfrm>
          <a:prstGeom prst="rect">
            <a:avLst/>
          </a:prstGeom>
        </p:spPr>
        <p:txBody>
          <a:bodyPr wrap="square">
            <a:spAutoFit/>
          </a:bodyPr>
          <a:lstStyle>
            <a:defPPr>
              <a:defRPr lang="en-US"/>
            </a:defPPr>
            <a:lvl1pPr>
              <a:lnSpc>
                <a:spcPct val="130000"/>
              </a:lnSpc>
              <a:spcBef>
                <a:spcPts val="0"/>
              </a:spcBef>
              <a:defRPr sz="1500">
                <a:latin typeface="Segoe Print" panose="02000600000000000000" pitchFamily="2" charset="0"/>
              </a:defRPr>
            </a:lvl1pPr>
          </a:lstStyle>
          <a:p>
            <a:r>
              <a:rPr lang="de-DE" sz="800" dirty="0" smtClean="0">
                <a:latin typeface="Arial" panose="020B0604020202020204" pitchFamily="34" charset="0"/>
                <a:cs typeface="Arial" panose="020B0604020202020204" pitchFamily="34" charset="0"/>
              </a:rPr>
              <a:t>                     </a:t>
            </a:r>
            <a:r>
              <a:rPr lang="de-DE" sz="900" dirty="0" smtClean="0">
                <a:latin typeface="Arial" panose="020B0604020202020204" pitchFamily="34" charset="0"/>
                <a:cs typeface="Arial" panose="020B0604020202020204" pitchFamily="34" charset="0"/>
              </a:rPr>
              <a:t> </a:t>
            </a:r>
            <a:r>
              <a:rPr lang="de-DE" sz="1000" dirty="0" smtClean="0">
                <a:latin typeface="Arial" panose="020B0604020202020204" pitchFamily="34" charset="0"/>
                <a:cs typeface="Arial" panose="020B0604020202020204" pitchFamily="34" charset="0"/>
              </a:rPr>
              <a:t>/</a:t>
            </a:r>
          </a:p>
          <a:p>
            <a:pPr>
              <a:lnSpc>
                <a:spcPct val="50000"/>
              </a:lnSpc>
            </a:pPr>
            <a:r>
              <a:rPr lang="de-DE" sz="800" dirty="0" smtClean="0">
                <a:latin typeface="Arial" panose="020B0604020202020204" pitchFamily="34" charset="0"/>
                <a:cs typeface="Arial" panose="020B0604020202020204" pitchFamily="34" charset="0"/>
              </a:rPr>
              <a:t>Gesundheitsdienstleister</a:t>
            </a:r>
            <a:endParaRPr lang="de-D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7798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HALLESCHE_Vorlage">
  <a:themeElements>
    <a:clrScheme name="HALLESCHE_Vorlage 2">
      <a:dk1>
        <a:srgbClr val="000000"/>
      </a:dk1>
      <a:lt1>
        <a:srgbClr val="FFFFFF"/>
      </a:lt1>
      <a:dk2>
        <a:srgbClr val="E23E21"/>
      </a:dk2>
      <a:lt2>
        <a:srgbClr val="B6E2F6"/>
      </a:lt2>
      <a:accent1>
        <a:srgbClr val="E23E21"/>
      </a:accent1>
      <a:accent2>
        <a:srgbClr val="B11A3B"/>
      </a:accent2>
      <a:accent3>
        <a:srgbClr val="FFFFFF"/>
      </a:accent3>
      <a:accent4>
        <a:srgbClr val="000000"/>
      </a:accent4>
      <a:accent5>
        <a:srgbClr val="EEAFAB"/>
      </a:accent5>
      <a:accent6>
        <a:srgbClr val="A01635"/>
      </a:accent6>
      <a:hlink>
        <a:srgbClr val="B6E2F6"/>
      </a:hlink>
      <a:folHlink>
        <a:srgbClr val="4E97BE"/>
      </a:folHlink>
    </a:clrScheme>
    <a:fontScheme name="HALLESCHE_Vorlage">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4E97BE"/>
          </a:solidFill>
          <a:prstDash val="solid"/>
          <a:round/>
          <a:headEnd type="none" w="med" len="med"/>
          <a:tailEnd type="none" w="med" len="med"/>
        </a:ln>
        <a:effectLst/>
        <a:extLst>
          <a:ext uri="{909E8E84-426E-40DD-AFC4-6F175D3DCCD1}">
            <a14:hiddenFill xmlns:a14="http://schemas.microsoft.com/office/drawing/2010/main">
              <a:solidFill>
                <a:srgbClr val="B6E2F6"/>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1588" algn="l" defTabSz="857250" rtl="0" eaLnBrk="0" fontAlgn="base" latinLnBrk="0" hangingPunct="0">
          <a:lnSpc>
            <a:spcPct val="100000"/>
          </a:lnSpc>
          <a:spcBef>
            <a:spcPct val="50000"/>
          </a:spcBef>
          <a:spcAft>
            <a:spcPct val="0"/>
          </a:spcAft>
          <a:buClr>
            <a:schemeClr val="accent1"/>
          </a:buClr>
          <a:buSzTx/>
          <a:buFont typeface="Times New Roman" pitchFamily="18" charset="0"/>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rgbClr val="4E97BE"/>
          </a:solidFill>
          <a:prstDash val="solid"/>
          <a:round/>
          <a:headEnd type="none" w="med" len="med"/>
          <a:tailEnd type="none" w="med" len="med"/>
        </a:ln>
        <a:effectLst/>
        <a:extLst>
          <a:ext uri="{909E8E84-426E-40DD-AFC4-6F175D3DCCD1}">
            <a14:hiddenFill xmlns:a14="http://schemas.microsoft.com/office/drawing/2010/main">
              <a:solidFill>
                <a:srgbClr val="B6E2F6"/>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1588" algn="l" defTabSz="857250" rtl="0" eaLnBrk="0" fontAlgn="base" latinLnBrk="0" hangingPunct="0">
          <a:lnSpc>
            <a:spcPct val="100000"/>
          </a:lnSpc>
          <a:spcBef>
            <a:spcPct val="50000"/>
          </a:spcBef>
          <a:spcAft>
            <a:spcPct val="0"/>
          </a:spcAft>
          <a:buClr>
            <a:schemeClr val="accent1"/>
          </a:buClr>
          <a:buSzTx/>
          <a:buFont typeface="Times New Roman" pitchFamily="18" charset="0"/>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ALLESCHE_Vorlage 1">
        <a:dk1>
          <a:srgbClr val="000000"/>
        </a:dk1>
        <a:lt1>
          <a:srgbClr val="FFFFFF"/>
        </a:lt1>
        <a:dk2>
          <a:srgbClr val="B11A3B"/>
        </a:dk2>
        <a:lt2>
          <a:srgbClr val="B6E2F6"/>
        </a:lt2>
        <a:accent1>
          <a:srgbClr val="B11A3B"/>
        </a:accent1>
        <a:accent2>
          <a:srgbClr val="E23E21"/>
        </a:accent2>
        <a:accent3>
          <a:srgbClr val="FFFFFF"/>
        </a:accent3>
        <a:accent4>
          <a:srgbClr val="000000"/>
        </a:accent4>
        <a:accent5>
          <a:srgbClr val="D5ABAF"/>
        </a:accent5>
        <a:accent6>
          <a:srgbClr val="CD371D"/>
        </a:accent6>
        <a:hlink>
          <a:srgbClr val="B6E2F6"/>
        </a:hlink>
        <a:folHlink>
          <a:srgbClr val="4E97BE"/>
        </a:folHlink>
      </a:clrScheme>
      <a:clrMap bg1="lt1" tx1="dk1" bg2="lt2" tx2="dk2" accent1="accent1" accent2="accent2" accent3="accent3" accent4="accent4" accent5="accent5" accent6="accent6" hlink="hlink" folHlink="folHlink"/>
    </a:extraClrScheme>
    <a:extraClrScheme>
      <a:clrScheme name="HALLESCHE_Vorlage 2">
        <a:dk1>
          <a:srgbClr val="000000"/>
        </a:dk1>
        <a:lt1>
          <a:srgbClr val="FFFFFF"/>
        </a:lt1>
        <a:dk2>
          <a:srgbClr val="E23E21"/>
        </a:dk2>
        <a:lt2>
          <a:srgbClr val="B6E2F6"/>
        </a:lt2>
        <a:accent1>
          <a:srgbClr val="E23E21"/>
        </a:accent1>
        <a:accent2>
          <a:srgbClr val="B11A3B"/>
        </a:accent2>
        <a:accent3>
          <a:srgbClr val="FFFFFF"/>
        </a:accent3>
        <a:accent4>
          <a:srgbClr val="000000"/>
        </a:accent4>
        <a:accent5>
          <a:srgbClr val="EEAFAB"/>
        </a:accent5>
        <a:accent6>
          <a:srgbClr val="A01635"/>
        </a:accent6>
        <a:hlink>
          <a:srgbClr val="B6E2F6"/>
        </a:hlink>
        <a:folHlink>
          <a:srgbClr val="4E97B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HALLESCHE_Vorlage</Template>
  <TotalTime>0</TotalTime>
  <Words>1341</Words>
  <Application>Microsoft Office PowerPoint</Application>
  <PresentationFormat>Bildschirmpräsentation (4:3)</PresentationFormat>
  <Paragraphs>247</Paragraphs>
  <Slides>20</Slides>
  <Notes>2</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20</vt:i4>
      </vt:variant>
    </vt:vector>
  </HeadingPairs>
  <TitlesOfParts>
    <vt:vector size="22" baseType="lpstr">
      <vt:lpstr>HALLESCHE_Vorlage</vt:lpstr>
      <vt:lpstr>Präsentation</vt:lpstr>
      <vt:lpstr>Vorsorge-Schecks Die Innovation im bKV-Markt!</vt:lpstr>
      <vt:lpstr>Agenda</vt:lpstr>
      <vt:lpstr>1. Zukunftsmarkt bKV</vt:lpstr>
      <vt:lpstr>2. Die Vorteile der bKV</vt:lpstr>
      <vt:lpstr>2. Die Vorteile der bKV</vt:lpstr>
      <vt:lpstr>3. Vorsorge – alle profitieren</vt:lpstr>
      <vt:lpstr>4. HALLESCHE Vorsorge-Schecks</vt:lpstr>
      <vt:lpstr>4. HALLESCHE Vorsorge-Schecks</vt:lpstr>
      <vt:lpstr>4. HALLESCHE Vorsorge-Schecks</vt:lpstr>
      <vt:lpstr>4. HALLESCHE Vorsorge-Schecks</vt:lpstr>
      <vt:lpstr>4. HALLESCHE Vorsorge-Schecks</vt:lpstr>
      <vt:lpstr>4. HALLESCHE Vorsorge-Schecks</vt:lpstr>
      <vt:lpstr>4. HALLESCHE Vorsorge-Schecks</vt:lpstr>
      <vt:lpstr>4. HALLESCHE Vorsorge-Schecks</vt:lpstr>
      <vt:lpstr>4. HALLESCHE Vorsorge-Schecks</vt:lpstr>
      <vt:lpstr>5. Highlight: HALLESCHE Vorsorge-App</vt:lpstr>
      <vt:lpstr>6. Exzellente Marktchancen</vt:lpstr>
      <vt:lpstr>7. Vertriebsunterstützung</vt:lpstr>
      <vt:lpstr>8. HALLESCHE: Top-Anbieter</vt:lpstr>
      <vt:lpstr>PowerPoint-Präsentation</vt:lpstr>
    </vt:vector>
  </TitlesOfParts>
  <Company>HALLESCHE Krankenversicherung auf Gegenseitigkeit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neues bKV Produkt (Marketingkonzept)</dc:title>
  <dc:creator>xi05442</dc:creator>
  <cp:lastModifiedBy>xi06885</cp:lastModifiedBy>
  <cp:revision>287</cp:revision>
  <cp:lastPrinted>2015-04-09T11:56:31Z</cp:lastPrinted>
  <dcterms:created xsi:type="dcterms:W3CDTF">2013-01-09T11:54:23Z</dcterms:created>
  <dcterms:modified xsi:type="dcterms:W3CDTF">2015-04-17T06:21:03Z</dcterms:modified>
</cp:coreProperties>
</file>